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337" r:id="rId3"/>
    <p:sldId id="273" r:id="rId4"/>
    <p:sldId id="338" r:id="rId5"/>
    <p:sldId id="356" r:id="rId6"/>
    <p:sldId id="339" r:id="rId7"/>
    <p:sldId id="357" r:id="rId8"/>
    <p:sldId id="340" r:id="rId9"/>
    <p:sldId id="341" r:id="rId10"/>
    <p:sldId id="353" r:id="rId11"/>
    <p:sldId id="354" r:id="rId12"/>
    <p:sldId id="355" r:id="rId13"/>
    <p:sldId id="342" r:id="rId14"/>
    <p:sldId id="271" r:id="rId15"/>
    <p:sldId id="272" r:id="rId16"/>
    <p:sldId id="277" r:id="rId17"/>
    <p:sldId id="343" r:id="rId18"/>
    <p:sldId id="352" r:id="rId19"/>
    <p:sldId id="307" r:id="rId20"/>
    <p:sldId id="308" r:id="rId21"/>
    <p:sldId id="358" r:id="rId22"/>
    <p:sldId id="309" r:id="rId23"/>
    <p:sldId id="345" r:id="rId24"/>
    <p:sldId id="346" r:id="rId25"/>
    <p:sldId id="347" r:id="rId26"/>
    <p:sldId id="349" r:id="rId27"/>
    <p:sldId id="350" r:id="rId28"/>
    <p:sldId id="351" r:id="rId29"/>
    <p:sldId id="348" r:id="rId30"/>
    <p:sldId id="344"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p:cViewPr>
        <p:scale>
          <a:sx n="100" d="100"/>
          <a:sy n="100" d="100"/>
        </p:scale>
        <p:origin x="-516" y="43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9.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156497-1A6B-45B2-ADF6-54002D314FF2}" type="datetimeFigureOut">
              <a:rPr lang="en-US" smtClean="0"/>
              <a:pPr/>
              <a:t>2/20/2013</a:t>
            </a:fld>
            <a:endParaRPr lang="en-GB"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E43B54-A2D5-4E4B-A66C-EC643DE8F038}" type="slidenum">
              <a:rPr lang="en-GB" smtClean="0"/>
              <a:pPr/>
              <a:t>‹#›</a:t>
            </a:fld>
            <a:endParaRPr lang="en-GB" dirty="0"/>
          </a:p>
        </p:txBody>
      </p:sp>
    </p:spTree>
    <p:extLst>
      <p:ext uri="{BB962C8B-B14F-4D97-AF65-F5344CB8AC3E}">
        <p14:creationId xmlns:p14="http://schemas.microsoft.com/office/powerpoint/2010/main" val="3960756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E43B54-A2D5-4E4B-A66C-EC643DE8F038}" type="slidenum">
              <a:rPr lang="en-GB" smtClean="0"/>
              <a:pPr/>
              <a:t>1</a:t>
            </a:fld>
            <a:endParaRPr lang="en-GB"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8434" name="Rectangle 6"/>
          <p:cNvSpPr>
            <a:spLocks noGrp="1" noChangeArrowheads="1"/>
          </p:cNvSpPr>
          <p:nvPr>
            <p:ph type="sldNum" sz="quarter"/>
          </p:nvPr>
        </p:nvSpPr>
        <p:spPr>
          <a:noFill/>
          <a:ln>
            <a:round/>
            <a:headEnd/>
            <a:tailEnd/>
          </a:ln>
        </p:spPr>
        <p:txBody>
          <a:bodyPr/>
          <a:lstStyle/>
          <a:p>
            <a:fld id="{0F843EF7-3145-4EB9-9C5A-533D0E4081E7}" type="slidenum">
              <a:rPr lang="en-GB"/>
              <a:pPr/>
              <a:t>13</a:t>
            </a:fld>
            <a:endParaRPr lang="en-GB"/>
          </a:p>
        </p:txBody>
      </p:sp>
      <p:sp>
        <p:nvSpPr>
          <p:cNvPr id="18435"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ln>
        </p:spPr>
      </p:sp>
      <p:sp>
        <p:nvSpPr>
          <p:cNvPr id="18436" name="Rectangle 2"/>
          <p:cNvSpPr txBox="1">
            <a:spLocks noGrp="1" noChangeArrowheads="1"/>
          </p:cNvSpPr>
          <p:nvPr>
            <p:ph type="body" idx="1"/>
          </p:nvPr>
        </p:nvSpPr>
        <p:spPr>
          <a:xfrm>
            <a:off x="685512" y="4343230"/>
            <a:ext cx="5486976" cy="4115139"/>
          </a:xfrm>
          <a:noFill/>
        </p:spPr>
        <p:txBody>
          <a:bodyPr wrap="none" anchor="ct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E43B54-A2D5-4E4B-A66C-EC643DE8F038}" type="slidenum">
              <a:rPr lang="en-GB" smtClean="0"/>
              <a:pPr/>
              <a:t>14</a:t>
            </a:fld>
            <a:endParaRPr lang="en-GB"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E43B54-A2D5-4E4B-A66C-EC643DE8F038}" type="slidenum">
              <a:rPr lang="en-GB" smtClean="0"/>
              <a:pPr/>
              <a:t>15</a:t>
            </a:fld>
            <a:endParaRPr lang="en-GB"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E43B54-A2D5-4E4B-A66C-EC643DE8F038}" type="slidenum">
              <a:rPr lang="en-GB" smtClean="0"/>
              <a:pPr/>
              <a:t>16</a:t>
            </a:fld>
            <a:endParaRPr lang="en-GB"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E43B54-A2D5-4E4B-A66C-EC643DE8F038}" type="slidenum">
              <a:rPr lang="en-GB" smtClean="0"/>
              <a:pPr/>
              <a:t>19</a:t>
            </a:fld>
            <a:endParaRPr lang="en-GB"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E43B54-A2D5-4E4B-A66C-EC643DE8F038}" type="slidenum">
              <a:rPr lang="en-GB" smtClean="0"/>
              <a:pPr/>
              <a:t>20</a:t>
            </a:fld>
            <a:endParaRPr lang="en-GB"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E43B54-A2D5-4E4B-A66C-EC643DE8F038}" type="slidenum">
              <a:rPr lang="en-GB" smtClean="0"/>
              <a:pPr/>
              <a:t>22</a:t>
            </a:fld>
            <a:endParaRPr lang="en-GB"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E43B54-A2D5-4E4B-A66C-EC643DE8F038}" type="slidenum">
              <a:rPr lang="en-GB" smtClean="0"/>
              <a:pPr/>
              <a:t>2</a:t>
            </a:fld>
            <a:endParaRPr lang="en-GB"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E43B54-A2D5-4E4B-A66C-EC643DE8F038}" type="slidenum">
              <a:rPr lang="en-GB" smtClean="0"/>
              <a:pPr/>
              <a:t>3</a:t>
            </a:fld>
            <a:endParaRPr lang="en-GB"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4338" name="Rectangle 6"/>
          <p:cNvSpPr>
            <a:spLocks noGrp="1" noChangeArrowheads="1"/>
          </p:cNvSpPr>
          <p:nvPr>
            <p:ph type="sldNum" sz="quarter"/>
          </p:nvPr>
        </p:nvSpPr>
        <p:spPr>
          <a:noFill/>
          <a:ln>
            <a:round/>
            <a:headEnd/>
            <a:tailEnd/>
          </a:ln>
        </p:spPr>
        <p:txBody>
          <a:bodyPr/>
          <a:lstStyle/>
          <a:p>
            <a:fld id="{BC66AD18-57A2-47F4-A088-C5FB20A80F27}" type="slidenum">
              <a:rPr lang="en-GB"/>
              <a:pPr/>
              <a:t>4</a:t>
            </a:fld>
            <a:endParaRPr lang="en-GB"/>
          </a:p>
        </p:txBody>
      </p:sp>
      <p:sp>
        <p:nvSpPr>
          <p:cNvPr id="14339"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ln>
        </p:spPr>
      </p:sp>
      <p:sp>
        <p:nvSpPr>
          <p:cNvPr id="14340" name="Rectangle 2"/>
          <p:cNvSpPr txBox="1">
            <a:spLocks noGrp="1" noChangeArrowheads="1"/>
          </p:cNvSpPr>
          <p:nvPr>
            <p:ph type="body" idx="1"/>
          </p:nvPr>
        </p:nvSpPr>
        <p:spPr>
          <a:xfrm>
            <a:off x="685512" y="4343230"/>
            <a:ext cx="5486976" cy="4115139"/>
          </a:xfrm>
          <a:noFill/>
        </p:spPr>
        <p:txBody>
          <a:bodyPr wrap="none" anchor="ctr"/>
          <a:lstStyle/>
          <a:p>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5362" name="Rectangle 6"/>
          <p:cNvSpPr>
            <a:spLocks noGrp="1" noChangeArrowheads="1"/>
          </p:cNvSpPr>
          <p:nvPr>
            <p:ph type="sldNum" sz="quarter"/>
          </p:nvPr>
        </p:nvSpPr>
        <p:spPr>
          <a:noFill/>
          <a:ln>
            <a:round/>
            <a:headEnd/>
            <a:tailEnd/>
          </a:ln>
        </p:spPr>
        <p:txBody>
          <a:bodyPr/>
          <a:lstStyle/>
          <a:p>
            <a:fld id="{ADBB8995-C1A8-43B1-84D5-C2FFBA5EE9B4}" type="slidenum">
              <a:rPr lang="en-GB"/>
              <a:pPr/>
              <a:t>6</a:t>
            </a:fld>
            <a:endParaRPr lang="en-GB"/>
          </a:p>
        </p:txBody>
      </p:sp>
      <p:sp>
        <p:nvSpPr>
          <p:cNvPr id="15363"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ln>
        </p:spPr>
      </p:sp>
      <p:sp>
        <p:nvSpPr>
          <p:cNvPr id="15364" name="Rectangle 2"/>
          <p:cNvSpPr txBox="1">
            <a:spLocks noGrp="1" noChangeArrowheads="1"/>
          </p:cNvSpPr>
          <p:nvPr>
            <p:ph type="body" idx="1"/>
          </p:nvPr>
        </p:nvSpPr>
        <p:spPr>
          <a:xfrm>
            <a:off x="685512" y="4343230"/>
            <a:ext cx="5486976" cy="4115139"/>
          </a:xfrm>
          <a:noFill/>
        </p:spPr>
        <p:txBody>
          <a:bodyPr wrap="none" anchor="ctr"/>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6"/>
          <p:cNvSpPr>
            <a:spLocks noGrp="1" noChangeArrowheads="1"/>
          </p:cNvSpPr>
          <p:nvPr>
            <p:ph type="sldNum" sz="quarter"/>
          </p:nvPr>
        </p:nvSpPr>
        <p:spPr>
          <a:noFill/>
          <a:ln>
            <a:round/>
            <a:headEnd/>
            <a:tailEnd/>
          </a:ln>
        </p:spPr>
        <p:txBody>
          <a:bodyPr/>
          <a:lstStyle/>
          <a:p>
            <a:fld id="{57C7CFA5-041A-4CFA-91FA-5BF4CA0D107F}" type="slidenum">
              <a:rPr lang="en-GB"/>
              <a:pPr/>
              <a:t>8</a:t>
            </a:fld>
            <a:endParaRPr lang="en-GB"/>
          </a:p>
        </p:txBody>
      </p:sp>
      <p:sp>
        <p:nvSpPr>
          <p:cNvPr id="16387"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ln>
        </p:spPr>
      </p:sp>
      <p:sp>
        <p:nvSpPr>
          <p:cNvPr id="16388" name="Rectangle 2"/>
          <p:cNvSpPr txBox="1">
            <a:spLocks noGrp="1" noChangeArrowheads="1"/>
          </p:cNvSpPr>
          <p:nvPr>
            <p:ph type="body" idx="1"/>
          </p:nvPr>
        </p:nvSpPr>
        <p:spPr>
          <a:xfrm>
            <a:off x="685512" y="4343230"/>
            <a:ext cx="5486976" cy="4115139"/>
          </a:xfrm>
          <a:noFill/>
        </p:spPr>
        <p:txBody>
          <a:bodyPr wrap="none" anchor="ctr"/>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10" name="Rectangle 6"/>
          <p:cNvSpPr>
            <a:spLocks noGrp="1" noChangeArrowheads="1"/>
          </p:cNvSpPr>
          <p:nvPr>
            <p:ph type="sldNum" sz="quarter"/>
          </p:nvPr>
        </p:nvSpPr>
        <p:spPr>
          <a:noFill/>
          <a:ln>
            <a:round/>
            <a:headEnd/>
            <a:tailEnd/>
          </a:ln>
        </p:spPr>
        <p:txBody>
          <a:bodyPr/>
          <a:lstStyle/>
          <a:p>
            <a:fld id="{FC942AFA-E907-4925-B5B9-359D5B47D770}" type="slidenum">
              <a:rPr lang="en-GB"/>
              <a:pPr/>
              <a:t>9</a:t>
            </a:fld>
            <a:endParaRPr lang="en-GB"/>
          </a:p>
        </p:txBody>
      </p:sp>
      <p:sp>
        <p:nvSpPr>
          <p:cNvPr id="17411" name="Rectangle 1"/>
          <p:cNvSpPr txBox="1">
            <a:spLocks noGrp="1" noRot="1" noChangeAspect="1" noChangeArrowheads="1" noTextEdit="1"/>
          </p:cNvSpPr>
          <p:nvPr>
            <p:ph type="sldImg"/>
          </p:nvPr>
        </p:nvSpPr>
        <p:spPr>
          <a:xfrm>
            <a:off x="1143000" y="695325"/>
            <a:ext cx="4570413" cy="3427413"/>
          </a:xfrm>
          <a:solidFill>
            <a:srgbClr val="FFFFFF"/>
          </a:solidFill>
          <a:ln>
            <a:solidFill>
              <a:srgbClr val="000000"/>
            </a:solidFill>
            <a:miter lim="800000"/>
          </a:ln>
        </p:spPr>
      </p:sp>
      <p:sp>
        <p:nvSpPr>
          <p:cNvPr id="17412" name="Rectangle 2"/>
          <p:cNvSpPr txBox="1">
            <a:spLocks noGrp="1" noChangeArrowheads="1"/>
          </p:cNvSpPr>
          <p:nvPr>
            <p:ph type="body" idx="1"/>
          </p:nvPr>
        </p:nvSpPr>
        <p:spPr>
          <a:xfrm>
            <a:off x="685512" y="4343230"/>
            <a:ext cx="5486976" cy="4115139"/>
          </a:xfrm>
          <a:noFill/>
        </p:spPr>
        <p:txBody>
          <a:bodyPr wrap="none" anchor="ctr"/>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E43B54-A2D5-4E4B-A66C-EC643DE8F038}" type="slidenum">
              <a:rPr lang="en-GB" smtClean="0"/>
              <a:pPr/>
              <a:t>10</a:t>
            </a:fld>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FFE43B54-A2D5-4E4B-A66C-EC643DE8F038}" type="slidenum">
              <a:rPr lang="en-GB" smtClean="0"/>
              <a:pPr/>
              <a:t>11</a:t>
            </a:fld>
            <a:endParaRPr lang="en-GB"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E6A7DF7D-65C2-43A8-AEAA-E1F0E735FFD4}" type="datetimeFigureOut">
              <a:rPr lang="en-US" smtClean="0"/>
              <a:pPr/>
              <a:t>2/20/2013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2F7CEFE-CD30-4C64-A65C-9F17724145E6}" type="slidenum">
              <a:rPr lang="en-GB" smtClean="0"/>
              <a:pPr/>
              <a:t>‹#›</a:t>
            </a:fld>
            <a:endParaRPr lang="en-GB"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6A7DF7D-65C2-43A8-AEAA-E1F0E735FFD4}" type="datetimeFigureOut">
              <a:rPr lang="en-US" smtClean="0"/>
              <a:pPr/>
              <a:t>2/20/2013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2F7CEFE-CD30-4C64-A65C-9F17724145E6}" type="slidenum">
              <a:rPr lang="en-GB" smtClean="0"/>
              <a:pPr/>
              <a:t>‹#›</a:t>
            </a:fld>
            <a:endParaRPr lang="en-GB"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6A7DF7D-65C2-43A8-AEAA-E1F0E735FFD4}" type="datetimeFigureOut">
              <a:rPr lang="en-US" smtClean="0"/>
              <a:pPr/>
              <a:t>2/20/2013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2F7CEFE-CD30-4C64-A65C-9F17724145E6}" type="slidenum">
              <a:rPr lang="en-GB" smtClean="0"/>
              <a:pPr/>
              <a:t>‹#›</a:t>
            </a:fld>
            <a:endParaRPr lang="en-GB"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456481" y="273629"/>
            <a:ext cx="8226720" cy="1143480"/>
          </a:xfrm>
        </p:spPr>
        <p:txBody>
          <a:bodyPr/>
          <a:lstStyle/>
          <a:p>
            <a:r>
              <a:rPr lang="en-US" smtClean="0"/>
              <a:t>Click to edit Master title style</a:t>
            </a:r>
            <a:endParaRPr lang="en-US"/>
          </a:p>
        </p:txBody>
      </p:sp>
      <p:sp>
        <p:nvSpPr>
          <p:cNvPr id="3" name="Rectangle 3"/>
          <p:cNvSpPr>
            <a:spLocks noGrp="1" noChangeArrowheads="1"/>
          </p:cNvSpPr>
          <p:nvPr>
            <p:ph type="dt" idx="10"/>
          </p:nvPr>
        </p:nvSpPr>
        <p:spPr>
          <a:ln/>
        </p:spPr>
        <p:txBody>
          <a:bodyPr/>
          <a:lstStyle>
            <a:lvl1pPr>
              <a:defRPr/>
            </a:lvl1pPr>
          </a:lstStyle>
          <a:p>
            <a:pPr>
              <a:defRPr/>
            </a:pPr>
            <a:endParaRPr lang="en-GB"/>
          </a:p>
        </p:txBody>
      </p:sp>
      <p:sp>
        <p:nvSpPr>
          <p:cNvPr id="4" name="Rectangle 4"/>
          <p:cNvSpPr>
            <a:spLocks noGrp="1" noChangeArrowheads="1"/>
          </p:cNvSpPr>
          <p:nvPr>
            <p:ph type="ftr" idx="11"/>
          </p:nvPr>
        </p:nvSpPr>
        <p:spPr>
          <a:ln/>
        </p:spPr>
        <p:txBody>
          <a:bodyPr/>
          <a:lstStyle>
            <a:lvl1pPr>
              <a:defRPr/>
            </a:lvl1pPr>
          </a:lstStyle>
          <a:p>
            <a:pPr>
              <a:defRPr/>
            </a:pPr>
            <a:endParaRPr lang="en-GB"/>
          </a:p>
        </p:txBody>
      </p:sp>
      <p:sp>
        <p:nvSpPr>
          <p:cNvPr id="5" name="Rectangle 5"/>
          <p:cNvSpPr>
            <a:spLocks noGrp="1" noChangeArrowheads="1"/>
          </p:cNvSpPr>
          <p:nvPr>
            <p:ph type="sldNum" idx="12"/>
          </p:nvPr>
        </p:nvSpPr>
        <p:spPr>
          <a:ln/>
        </p:spPr>
        <p:txBody>
          <a:bodyPr/>
          <a:lstStyle>
            <a:lvl1pPr>
              <a:defRPr/>
            </a:lvl1pPr>
          </a:lstStyle>
          <a:p>
            <a:pPr>
              <a:defRPr/>
            </a:pPr>
            <a:fld id="{C641216B-B14E-4880-B882-2C44BB0D597D}" type="slidenum">
              <a:rPr lang="en-GB"/>
              <a:pPr>
                <a:defRPr/>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E6A7DF7D-65C2-43A8-AEAA-E1F0E735FFD4}" type="datetimeFigureOut">
              <a:rPr lang="en-US" smtClean="0"/>
              <a:pPr/>
              <a:t>2/20/2013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2F7CEFE-CD30-4C64-A65C-9F17724145E6}" type="slidenum">
              <a:rPr lang="en-GB" smtClean="0"/>
              <a:pPr/>
              <a:t>‹#›</a:t>
            </a:fld>
            <a:endParaRPr lang="en-GB"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A7DF7D-65C2-43A8-AEAA-E1F0E735FFD4}" type="datetimeFigureOut">
              <a:rPr lang="en-US" smtClean="0"/>
              <a:pPr/>
              <a:t>2/20/2013</a:t>
            </a:fld>
            <a:endParaRPr lang="en-GB" dirty="0"/>
          </a:p>
        </p:txBody>
      </p:sp>
      <p:sp>
        <p:nvSpPr>
          <p:cNvPr id="5" name="Footer Placeholder 4"/>
          <p:cNvSpPr>
            <a:spLocks noGrp="1"/>
          </p:cNvSpPr>
          <p:nvPr>
            <p:ph type="ftr" sz="quarter" idx="11"/>
          </p:nvPr>
        </p:nvSpPr>
        <p:spPr/>
        <p:txBody>
          <a:bodyPr/>
          <a:lstStyle/>
          <a:p>
            <a:endParaRPr lang="en-GB" dirty="0"/>
          </a:p>
        </p:txBody>
      </p:sp>
      <p:sp>
        <p:nvSpPr>
          <p:cNvPr id="6" name="Slide Number Placeholder 5"/>
          <p:cNvSpPr>
            <a:spLocks noGrp="1"/>
          </p:cNvSpPr>
          <p:nvPr>
            <p:ph type="sldNum" sz="quarter" idx="12"/>
          </p:nvPr>
        </p:nvSpPr>
        <p:spPr/>
        <p:txBody>
          <a:bodyPr/>
          <a:lstStyle/>
          <a:p>
            <a:fld id="{22F7CEFE-CD30-4C64-A65C-9F17724145E6}" type="slidenum">
              <a:rPr lang="en-GB" smtClean="0"/>
              <a:pPr/>
              <a:t>‹#›</a:t>
            </a:fld>
            <a:endParaRPr lang="en-GB"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E6A7DF7D-65C2-43A8-AEAA-E1F0E735FFD4}" type="datetimeFigureOut">
              <a:rPr lang="en-US" smtClean="0"/>
              <a:pPr/>
              <a:t>2/20/2013</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22F7CEFE-CD30-4C64-A65C-9F17724145E6}" type="slidenum">
              <a:rPr lang="en-GB" smtClean="0"/>
              <a:pPr/>
              <a:t>‹#›</a:t>
            </a:fld>
            <a:endParaRPr lang="en-GB"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E6A7DF7D-65C2-43A8-AEAA-E1F0E735FFD4}" type="datetimeFigureOut">
              <a:rPr lang="en-US" smtClean="0"/>
              <a:pPr/>
              <a:t>2/20/2013</a:t>
            </a:fld>
            <a:endParaRPr lang="en-GB" dirty="0"/>
          </a:p>
        </p:txBody>
      </p:sp>
      <p:sp>
        <p:nvSpPr>
          <p:cNvPr id="8" name="Footer Placeholder 7"/>
          <p:cNvSpPr>
            <a:spLocks noGrp="1"/>
          </p:cNvSpPr>
          <p:nvPr>
            <p:ph type="ftr" sz="quarter" idx="11"/>
          </p:nvPr>
        </p:nvSpPr>
        <p:spPr/>
        <p:txBody>
          <a:bodyPr/>
          <a:lstStyle/>
          <a:p>
            <a:endParaRPr lang="en-GB" dirty="0"/>
          </a:p>
        </p:txBody>
      </p:sp>
      <p:sp>
        <p:nvSpPr>
          <p:cNvPr id="9" name="Slide Number Placeholder 8"/>
          <p:cNvSpPr>
            <a:spLocks noGrp="1"/>
          </p:cNvSpPr>
          <p:nvPr>
            <p:ph type="sldNum" sz="quarter" idx="12"/>
          </p:nvPr>
        </p:nvSpPr>
        <p:spPr/>
        <p:txBody>
          <a:bodyPr/>
          <a:lstStyle/>
          <a:p>
            <a:fld id="{22F7CEFE-CD30-4C64-A65C-9F17724145E6}" type="slidenum">
              <a:rPr lang="en-GB" smtClean="0"/>
              <a:pPr/>
              <a:t>‹#›</a:t>
            </a:fld>
            <a:endParaRPr lang="en-GB"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E6A7DF7D-65C2-43A8-AEAA-E1F0E735FFD4}" type="datetimeFigureOut">
              <a:rPr lang="en-US" smtClean="0"/>
              <a:pPr/>
              <a:t>2/20/2013</a:t>
            </a:fld>
            <a:endParaRPr lang="en-GB" dirty="0"/>
          </a:p>
        </p:txBody>
      </p:sp>
      <p:sp>
        <p:nvSpPr>
          <p:cNvPr id="4" name="Footer Placeholder 3"/>
          <p:cNvSpPr>
            <a:spLocks noGrp="1"/>
          </p:cNvSpPr>
          <p:nvPr>
            <p:ph type="ftr" sz="quarter" idx="11"/>
          </p:nvPr>
        </p:nvSpPr>
        <p:spPr/>
        <p:txBody>
          <a:bodyPr/>
          <a:lstStyle/>
          <a:p>
            <a:endParaRPr lang="en-GB" dirty="0"/>
          </a:p>
        </p:txBody>
      </p:sp>
      <p:sp>
        <p:nvSpPr>
          <p:cNvPr id="5" name="Slide Number Placeholder 4"/>
          <p:cNvSpPr>
            <a:spLocks noGrp="1"/>
          </p:cNvSpPr>
          <p:nvPr>
            <p:ph type="sldNum" sz="quarter" idx="12"/>
          </p:nvPr>
        </p:nvSpPr>
        <p:spPr/>
        <p:txBody>
          <a:bodyPr/>
          <a:lstStyle/>
          <a:p>
            <a:fld id="{22F7CEFE-CD30-4C64-A65C-9F17724145E6}" type="slidenum">
              <a:rPr lang="en-GB" smtClean="0"/>
              <a:pPr/>
              <a:t>‹#›</a:t>
            </a:fld>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A7DF7D-65C2-43A8-AEAA-E1F0E735FFD4}" type="datetimeFigureOut">
              <a:rPr lang="en-US" smtClean="0"/>
              <a:pPr/>
              <a:t>2/20/2013</a:t>
            </a:fld>
            <a:endParaRPr lang="en-GB" dirty="0"/>
          </a:p>
        </p:txBody>
      </p:sp>
      <p:sp>
        <p:nvSpPr>
          <p:cNvPr id="3" name="Footer Placeholder 2"/>
          <p:cNvSpPr>
            <a:spLocks noGrp="1"/>
          </p:cNvSpPr>
          <p:nvPr>
            <p:ph type="ftr" sz="quarter" idx="11"/>
          </p:nvPr>
        </p:nvSpPr>
        <p:spPr/>
        <p:txBody>
          <a:bodyPr/>
          <a:lstStyle/>
          <a:p>
            <a:endParaRPr lang="en-GB" dirty="0"/>
          </a:p>
        </p:txBody>
      </p:sp>
      <p:sp>
        <p:nvSpPr>
          <p:cNvPr id="4" name="Slide Number Placeholder 3"/>
          <p:cNvSpPr>
            <a:spLocks noGrp="1"/>
          </p:cNvSpPr>
          <p:nvPr>
            <p:ph type="sldNum" sz="quarter" idx="12"/>
          </p:nvPr>
        </p:nvSpPr>
        <p:spPr/>
        <p:txBody>
          <a:bodyPr/>
          <a:lstStyle/>
          <a:p>
            <a:fld id="{22F7CEFE-CD30-4C64-A65C-9F17724145E6}" type="slidenum">
              <a:rPr lang="en-GB" smtClean="0"/>
              <a:pPr/>
              <a:t>‹#›</a:t>
            </a:fld>
            <a:endParaRPr lang="en-GB"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A7DF7D-65C2-43A8-AEAA-E1F0E735FFD4}" type="datetimeFigureOut">
              <a:rPr lang="en-US" smtClean="0"/>
              <a:pPr/>
              <a:t>2/20/2013</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22F7CEFE-CD30-4C64-A65C-9F17724145E6}" type="slidenum">
              <a:rPr lang="en-GB" smtClean="0"/>
              <a:pPr/>
              <a:t>‹#›</a:t>
            </a:fld>
            <a:endParaRPr lang="en-GB"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A7DF7D-65C2-43A8-AEAA-E1F0E735FFD4}" type="datetimeFigureOut">
              <a:rPr lang="en-US" smtClean="0"/>
              <a:pPr/>
              <a:t>2/20/2013</a:t>
            </a:fld>
            <a:endParaRPr lang="en-GB" dirty="0"/>
          </a:p>
        </p:txBody>
      </p:sp>
      <p:sp>
        <p:nvSpPr>
          <p:cNvPr id="6" name="Footer Placeholder 5"/>
          <p:cNvSpPr>
            <a:spLocks noGrp="1"/>
          </p:cNvSpPr>
          <p:nvPr>
            <p:ph type="ftr" sz="quarter" idx="11"/>
          </p:nvPr>
        </p:nvSpPr>
        <p:spPr/>
        <p:txBody>
          <a:bodyPr/>
          <a:lstStyle/>
          <a:p>
            <a:endParaRPr lang="en-GB" dirty="0"/>
          </a:p>
        </p:txBody>
      </p:sp>
      <p:sp>
        <p:nvSpPr>
          <p:cNvPr id="7" name="Slide Number Placeholder 6"/>
          <p:cNvSpPr>
            <a:spLocks noGrp="1"/>
          </p:cNvSpPr>
          <p:nvPr>
            <p:ph type="sldNum" sz="quarter" idx="12"/>
          </p:nvPr>
        </p:nvSpPr>
        <p:spPr/>
        <p:txBody>
          <a:bodyPr/>
          <a:lstStyle/>
          <a:p>
            <a:fld id="{22F7CEFE-CD30-4C64-A65C-9F17724145E6}" type="slidenum">
              <a:rPr lang="en-GB" smtClean="0"/>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A7DF7D-65C2-43A8-AEAA-E1F0E735FFD4}" type="datetimeFigureOut">
              <a:rPr lang="en-US" smtClean="0"/>
              <a:pPr/>
              <a:t>2/20/2013</a:t>
            </a:fld>
            <a:endParaRPr lang="en-GB"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F7CEFE-CD30-4C64-A65C-9F17724145E6}" type="slidenum">
              <a:rPr lang="en-GB" smtClean="0"/>
              <a:pPr/>
              <a:t>‹#›</a:t>
            </a:fld>
            <a:endParaRPr lang="en-GB"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9.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7.xml"/><Relationship Id="rId1" Type="http://schemas.openxmlformats.org/officeDocument/2006/relationships/vmlDrawing" Target="../drawings/vmlDrawing2.vml"/><Relationship Id="rId5" Type="http://schemas.openxmlformats.org/officeDocument/2006/relationships/image" Target="../media/image10.png"/><Relationship Id="rId4" Type="http://schemas.openxmlformats.org/officeDocument/2006/relationships/oleObject" Target="../embeddings/oleObject2.bin"/></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http://www.bbc.co.uk/schools/ks3bitesize/science/images/sci_dia_142.gif"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http://www.bbc.co.uk/schools/ks3bitesize/science/images/blood_groups_graph.gif" TargetMode="Externa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hyperlink" Target="http://www.snapshotscience.co.uk/"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hyperlink" Target="http://www.snapshotscience.co.uk/" TargetMode="External"/><Relationship Id="rId1" Type="http://schemas.openxmlformats.org/officeDocument/2006/relationships/slideLayout" Target="../slideLayouts/slideLayout7.xml"/><Relationship Id="rId4" Type="http://schemas.openxmlformats.org/officeDocument/2006/relationships/image" Target="../media/image15.jpeg"/></Relationships>
</file>

<file path=ppt/slides/_rels/slide2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hyperlink" Target="http://www.snapshotscience.co.uk/" TargetMode="External"/><Relationship Id="rId5" Type="http://schemas.openxmlformats.org/officeDocument/2006/relationships/image" Target="../media/image19.jpeg"/><Relationship Id="rId4" Type="http://schemas.openxmlformats.org/officeDocument/2006/relationships/image" Target="../media/image18.jpeg"/></Relationships>
</file>

<file path=ppt/slides/_rels/slide26.xml.rels><?xml version="1.0" encoding="UTF-8" standalone="yes"?>
<Relationships xmlns="http://schemas.openxmlformats.org/package/2006/relationships"><Relationship Id="rId3" Type="http://schemas.openxmlformats.org/officeDocument/2006/relationships/hyperlink" Target="http://www.snapshotscience.co.uk/" TargetMode="External"/><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 Id="rId4" Type="http://schemas.openxmlformats.org/officeDocument/2006/relationships/image" Target="../media/image22.jpeg"/></Relationships>
</file>

<file path=ppt/slides/_rels/slide2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www.snapshotscience.co.uk/" TargetMode="External"/><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hyperlink" Target="http://anthro.palomar.edu/adapt/images/skin_color_range"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2910" y="857232"/>
            <a:ext cx="7772400" cy="1470025"/>
          </a:xfrm>
        </p:spPr>
        <p:txBody>
          <a:bodyPr/>
          <a:lstStyle/>
          <a:p>
            <a:r>
              <a:rPr lang="en-GB" b="1" dirty="0" smtClean="0">
                <a:latin typeface="Comic Sans MS" pitchFamily="66" charset="0"/>
              </a:rPr>
              <a:t>VARIATION and GENETICS</a:t>
            </a:r>
            <a:endParaRPr lang="en-GB" b="1" dirty="0">
              <a:latin typeface="Comic Sans MS" pitchFamily="66" charset="0"/>
            </a:endParaRPr>
          </a:p>
        </p:txBody>
      </p:sp>
      <p:pic>
        <p:nvPicPr>
          <p:cNvPr id="57345" name="Picture 1" descr="skin_color_range"/>
          <p:cNvPicPr>
            <a:picLocks noChangeAspect="1" noChangeArrowheads="1"/>
          </p:cNvPicPr>
          <p:nvPr/>
        </p:nvPicPr>
        <p:blipFill>
          <a:blip r:embed="rId3" cstate="print"/>
          <a:srcRect/>
          <a:stretch>
            <a:fillRect/>
          </a:stretch>
        </p:blipFill>
        <p:spPr bwMode="auto">
          <a:xfrm>
            <a:off x="2071670" y="2786058"/>
            <a:ext cx="5572164" cy="242889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Rectangle 1"/>
          <p:cNvSpPr>
            <a:spLocks noChangeArrowheads="1"/>
          </p:cNvSpPr>
          <p:nvPr/>
        </p:nvSpPr>
        <p:spPr bwMode="auto">
          <a:xfrm>
            <a:off x="500034" y="856103"/>
            <a:ext cx="8143932" cy="31085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28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Genetic material is arranged into Chromosomes, which </a:t>
            </a:r>
            <a:r>
              <a:rPr kumimoji="0" lang="en-US" sz="28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are thread like strands found in the nucleus of animal and plant cells.</a:t>
            </a: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Chromosomes are composed of a chemical called DNA. </a:t>
            </a:r>
          </a:p>
          <a:p>
            <a:pPr marL="0" marR="0" lvl="0" indent="0" algn="l" defTabSz="914400" rtl="0" eaLnBrk="0" fontAlgn="base" latinLnBrk="0" hangingPunct="0">
              <a:lnSpc>
                <a:spcPct val="100000"/>
              </a:lnSpc>
              <a:spcBef>
                <a:spcPct val="0"/>
              </a:spcBef>
              <a:spcAft>
                <a:spcPct val="0"/>
              </a:spcAft>
              <a:buClrTx/>
              <a:buSzTx/>
              <a:buFontTx/>
              <a:buNone/>
              <a:tabLst/>
            </a:pPr>
            <a:endParaRPr lang="en-US" sz="2800" dirty="0" smtClean="0">
              <a:latin typeface="Comic Sans MS" pitchFamily="66"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6" name="Rectangle 5"/>
          <p:cNvSpPr/>
          <p:nvPr/>
        </p:nvSpPr>
        <p:spPr>
          <a:xfrm>
            <a:off x="1285852" y="214290"/>
            <a:ext cx="7023076" cy="646331"/>
          </a:xfrm>
          <a:prstGeom prst="rect">
            <a:avLst/>
          </a:prstGeom>
        </p:spPr>
        <p:txBody>
          <a:bodyPr wrap="none">
            <a:spAutoFit/>
          </a:bodyPr>
          <a:lstStyle/>
          <a:p>
            <a:pPr lvl="0" fontAlgn="base">
              <a:spcBef>
                <a:spcPct val="0"/>
              </a:spcBef>
              <a:spcAft>
                <a:spcPct val="0"/>
              </a:spcAft>
            </a:pPr>
            <a:r>
              <a:rPr lang="en-GB" sz="3600" b="1" dirty="0" smtClean="0">
                <a:latin typeface="Comic Sans MS" pitchFamily="66" charset="0"/>
                <a:ea typeface="Times New Roman" pitchFamily="18" charset="0"/>
                <a:cs typeface="Times New Roman" pitchFamily="18" charset="0"/>
              </a:rPr>
              <a:t>DNA, Chromosomes and Genes</a:t>
            </a:r>
            <a:endParaRPr lang="en-GB" sz="3600" dirty="0" smtClean="0">
              <a:latin typeface="Arial" pitchFamily="34" charset="0"/>
              <a:cs typeface="Arial" pitchFamily="34" charset="0"/>
            </a:endParaRPr>
          </a:p>
        </p:txBody>
      </p:sp>
      <p:pic>
        <p:nvPicPr>
          <p:cNvPr id="90115" name="Picture 3" descr="C:\Users\archana\Pictures\structure.gif"/>
          <p:cNvPicPr>
            <a:picLocks noChangeAspect="1" noChangeArrowheads="1"/>
          </p:cNvPicPr>
          <p:nvPr/>
        </p:nvPicPr>
        <p:blipFill>
          <a:blip r:embed="rId3" cstate="print"/>
          <a:srcRect/>
          <a:stretch>
            <a:fillRect/>
          </a:stretch>
        </p:blipFill>
        <p:spPr bwMode="auto">
          <a:xfrm>
            <a:off x="2483768" y="2571750"/>
            <a:ext cx="4286250" cy="428625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2994" name="Picture 2" descr="genes"/>
          <p:cNvPicPr>
            <a:picLocks noChangeAspect="1" noChangeArrowheads="1"/>
          </p:cNvPicPr>
          <p:nvPr/>
        </p:nvPicPr>
        <p:blipFill>
          <a:blip r:embed="rId3" cstate="print"/>
          <a:srcRect/>
          <a:stretch>
            <a:fillRect/>
          </a:stretch>
        </p:blipFill>
        <p:spPr bwMode="auto">
          <a:xfrm>
            <a:off x="2571736" y="2428868"/>
            <a:ext cx="4019550" cy="3357586"/>
          </a:xfrm>
          <a:prstGeom prst="rect">
            <a:avLst/>
          </a:prstGeom>
          <a:noFill/>
          <a:ln w="9525">
            <a:noFill/>
            <a:miter lim="800000"/>
            <a:headEnd/>
            <a:tailEnd/>
          </a:ln>
        </p:spPr>
      </p:pic>
      <p:sp>
        <p:nvSpPr>
          <p:cNvPr id="3" name="Rectangle 2"/>
          <p:cNvSpPr/>
          <p:nvPr/>
        </p:nvSpPr>
        <p:spPr>
          <a:xfrm>
            <a:off x="1285852" y="214290"/>
            <a:ext cx="5575565" cy="646331"/>
          </a:xfrm>
          <a:prstGeom prst="rect">
            <a:avLst/>
          </a:prstGeom>
        </p:spPr>
        <p:txBody>
          <a:bodyPr wrap="none">
            <a:spAutoFit/>
          </a:bodyPr>
          <a:lstStyle/>
          <a:p>
            <a:pPr lvl="0" fontAlgn="base">
              <a:spcBef>
                <a:spcPct val="0"/>
              </a:spcBef>
              <a:spcAft>
                <a:spcPct val="0"/>
              </a:spcAft>
            </a:pPr>
            <a:r>
              <a:rPr lang="en-GB" sz="3600" b="1" dirty="0" smtClean="0">
                <a:latin typeface="Comic Sans MS" pitchFamily="66" charset="0"/>
                <a:ea typeface="Times New Roman" pitchFamily="18" charset="0"/>
                <a:cs typeface="Times New Roman" pitchFamily="18" charset="0"/>
              </a:rPr>
              <a:t>Chromosomes and Genes</a:t>
            </a:r>
            <a:endParaRPr lang="en-GB" sz="3600" dirty="0" smtClean="0">
              <a:latin typeface="Arial" pitchFamily="34" charset="0"/>
              <a:cs typeface="Arial" pitchFamily="34" charset="0"/>
            </a:endParaRPr>
          </a:p>
        </p:txBody>
      </p:sp>
      <p:sp>
        <p:nvSpPr>
          <p:cNvPr id="212995" name="Rectangle 3"/>
          <p:cNvSpPr>
            <a:spLocks noChangeArrowheads="1"/>
          </p:cNvSpPr>
          <p:nvPr/>
        </p:nvSpPr>
        <p:spPr bwMode="auto">
          <a:xfrm>
            <a:off x="357158" y="928670"/>
            <a:ext cx="8429684"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A gene is a small section of DNA on a chromosome. </a:t>
            </a:r>
            <a:endParaRPr kumimoji="0" lang="en-GB"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US"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Genes can be passed down from generation to generation.</a:t>
            </a:r>
            <a:endParaRPr kumimoji="0" lang="en-US" sz="2800" b="0" i="0" u="none" strike="noStrike" cap="none" normalizeH="0" baseline="0" dirty="0" smtClean="0">
              <a:ln>
                <a:noFill/>
              </a:ln>
              <a:solidFill>
                <a:schemeClr val="tx1"/>
              </a:solidFill>
              <a:effectLst/>
              <a:latin typeface="Arial" pitchFamily="34" charset="0"/>
              <a:cs typeface="Arial" pitchFamily="34" charset="0"/>
            </a:endParaRPr>
          </a:p>
        </p:txBody>
      </p:sp>
      <p:sp>
        <p:nvSpPr>
          <p:cNvPr id="212996" name="Rectangle 4"/>
          <p:cNvSpPr>
            <a:spLocks noChangeArrowheads="1"/>
          </p:cNvSpPr>
          <p:nvPr/>
        </p:nvSpPr>
        <p:spPr bwMode="auto">
          <a:xfrm>
            <a:off x="428596" y="6000768"/>
            <a:ext cx="8572560"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800" b="1"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Gene 1-For eye colour   Gene 2-For hair colour</a:t>
            </a:r>
            <a:endParaRPr kumimoji="0" lang="en-GB" sz="2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You tube video</a:t>
            </a:r>
            <a:endParaRPr lang="en-IN" dirty="0"/>
          </a:p>
        </p:txBody>
      </p:sp>
      <p:sp>
        <p:nvSpPr>
          <p:cNvPr id="3" name="Content Placeholder 2"/>
          <p:cNvSpPr>
            <a:spLocks noGrp="1"/>
          </p:cNvSpPr>
          <p:nvPr>
            <p:ph idx="1"/>
          </p:nvPr>
        </p:nvSpPr>
        <p:spPr/>
        <p:txBody>
          <a:bodyPr/>
          <a:lstStyle/>
          <a:p>
            <a:endParaRPr lang="en-IN" dirty="0"/>
          </a:p>
        </p:txBody>
      </p:sp>
      <p:graphicFrame>
        <p:nvGraphicFramePr>
          <p:cNvPr id="4" name="Object 3"/>
          <p:cNvGraphicFramePr>
            <a:graphicFrameLocks noChangeAspect="1"/>
          </p:cNvGraphicFramePr>
          <p:nvPr>
            <p:extLst>
              <p:ext uri="{D42A27DB-BD31-4B8C-83A1-F6EECF244321}">
                <p14:modId xmlns:p14="http://schemas.microsoft.com/office/powerpoint/2010/main" val="4280754342"/>
              </p:ext>
            </p:extLst>
          </p:nvPr>
        </p:nvGraphicFramePr>
        <p:xfrm>
          <a:off x="2654300" y="3086100"/>
          <a:ext cx="3835400" cy="685800"/>
        </p:xfrm>
        <a:graphic>
          <a:graphicData uri="http://schemas.openxmlformats.org/presentationml/2006/ole">
            <mc:AlternateContent xmlns:mc="http://schemas.openxmlformats.org/markup-compatibility/2006">
              <mc:Choice xmlns:v="urn:schemas-microsoft-com:vml" Requires="v">
                <p:oleObj spid="_x0000_s55297" name="Packager Shell Object" showAsIcon="1" r:id="rId3" imgW="3836160" imgH="685800" progId="Package">
                  <p:embed/>
                </p:oleObj>
              </mc:Choice>
              <mc:Fallback>
                <p:oleObj name="Packager Shell Object" showAsIcon="1" r:id="rId3" imgW="3836160" imgH="685800" progId="Package">
                  <p:embed/>
                  <p:pic>
                    <p:nvPicPr>
                      <p:cNvPr id="0" name=""/>
                      <p:cNvPicPr/>
                      <p:nvPr/>
                    </p:nvPicPr>
                    <p:blipFill>
                      <a:blip r:embed="rId4"/>
                      <a:stretch>
                        <a:fillRect/>
                      </a:stretch>
                    </p:blipFill>
                    <p:spPr>
                      <a:xfrm>
                        <a:off x="2654300" y="3086100"/>
                        <a:ext cx="3835400" cy="685800"/>
                      </a:xfrm>
                      <a:prstGeom prst="rect">
                        <a:avLst/>
                      </a:prstGeom>
                    </p:spPr>
                  </p:pic>
                </p:oleObj>
              </mc:Fallback>
            </mc:AlternateContent>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a:xfrm>
            <a:off x="456481" y="139696"/>
            <a:ext cx="8228160" cy="1412788"/>
          </a:xfrm>
        </p:spPr>
        <p:txBody>
          <a:bodyPr>
            <a:normAutofit fontScale="90000"/>
          </a:bodyPr>
          <a:lstStyle/>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b="1" u="sng" dirty="0" smtClean="0">
                <a:latin typeface="Comic Sans MS" pitchFamily="64" charset="0"/>
              </a:rPr>
              <a:t/>
            </a:r>
            <a:br>
              <a:rPr lang="en-GB" b="1" u="sng" dirty="0" smtClean="0">
                <a:latin typeface="Comic Sans MS" pitchFamily="64" charset="0"/>
              </a:rPr>
            </a:br>
            <a:r>
              <a:rPr lang="en-GB" b="1" u="sng" dirty="0" smtClean="0">
                <a:latin typeface="Comic Sans MS" pitchFamily="64" charset="0"/>
              </a:rPr>
              <a:t>Sort out the variations into hereditary or environmental in your journal</a:t>
            </a:r>
          </a:p>
        </p:txBody>
      </p:sp>
      <p:sp>
        <p:nvSpPr>
          <p:cNvPr id="6147" name="Text Box 2"/>
          <p:cNvSpPr txBox="1">
            <a:spLocks noChangeArrowheads="1"/>
          </p:cNvSpPr>
          <p:nvPr/>
        </p:nvSpPr>
        <p:spPr bwMode="auto">
          <a:xfrm>
            <a:off x="489600" y="1960046"/>
            <a:ext cx="8000640" cy="4706414"/>
          </a:xfrm>
          <a:prstGeom prst="rect">
            <a:avLst/>
          </a:prstGeom>
          <a:noFill/>
          <a:ln w="9525">
            <a:noFill/>
            <a:round/>
            <a:headEnd/>
            <a:tailEnd/>
          </a:ln>
          <a:effectLst/>
        </p:spPr>
        <p:txBody>
          <a:bodyPr lIns="81639" tIns="40820" rIns="81639" bIns="40820"/>
          <a:lstStyle/>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endParaRPr lang="en-GB" sz="3300" dirty="0" smtClean="0">
              <a:solidFill>
                <a:srgbClr val="000000"/>
              </a:solidFill>
              <a:latin typeface="Comic Sans MS" pitchFamily="64" charset="0"/>
            </a:endParaRPr>
          </a:p>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3300" dirty="0" smtClean="0">
                <a:solidFill>
                  <a:srgbClr val="000000"/>
                </a:solidFill>
                <a:latin typeface="Comic Sans MS" pitchFamily="64" charset="0"/>
              </a:rPr>
              <a:t>Shape </a:t>
            </a:r>
            <a:r>
              <a:rPr lang="en-GB" sz="3300" dirty="0">
                <a:solidFill>
                  <a:srgbClr val="000000"/>
                </a:solidFill>
                <a:latin typeface="Comic Sans MS" pitchFamily="64" charset="0"/>
              </a:rPr>
              <a:t>of nose		</a:t>
            </a:r>
            <a:r>
              <a:rPr lang="en-GB" sz="3300" dirty="0" smtClean="0">
                <a:solidFill>
                  <a:srgbClr val="000000"/>
                </a:solidFill>
                <a:latin typeface="Comic Sans MS" pitchFamily="64" charset="0"/>
              </a:rPr>
              <a:t>    freckles</a:t>
            </a:r>
            <a:endParaRPr lang="en-GB" sz="3300" dirty="0">
              <a:solidFill>
                <a:srgbClr val="000000"/>
              </a:solidFill>
              <a:latin typeface="Comic Sans MS" pitchFamily="64" charset="0"/>
            </a:endParaRPr>
          </a:p>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3300" dirty="0">
                <a:solidFill>
                  <a:srgbClr val="000000"/>
                </a:solidFill>
                <a:latin typeface="Comic Sans MS" pitchFamily="64" charset="0"/>
              </a:rPr>
              <a:t>Hair length			</a:t>
            </a:r>
            <a:r>
              <a:rPr lang="en-GB" sz="3300" dirty="0" smtClean="0">
                <a:solidFill>
                  <a:srgbClr val="000000"/>
                </a:solidFill>
                <a:latin typeface="Comic Sans MS" pitchFamily="64" charset="0"/>
              </a:rPr>
              <a:t>    skill </a:t>
            </a:r>
            <a:r>
              <a:rPr lang="en-GB" sz="3300" dirty="0">
                <a:solidFill>
                  <a:srgbClr val="000000"/>
                </a:solidFill>
                <a:latin typeface="Comic Sans MS" pitchFamily="64" charset="0"/>
              </a:rPr>
              <a:t>at languages</a:t>
            </a:r>
          </a:p>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3300" dirty="0">
                <a:solidFill>
                  <a:srgbClr val="000000"/>
                </a:solidFill>
                <a:latin typeface="Comic Sans MS" pitchFamily="64" charset="0"/>
              </a:rPr>
              <a:t>Eye colour			</a:t>
            </a:r>
            <a:r>
              <a:rPr lang="en-GB" sz="3300" dirty="0" smtClean="0">
                <a:solidFill>
                  <a:srgbClr val="000000"/>
                </a:solidFill>
                <a:latin typeface="Comic Sans MS" pitchFamily="64" charset="0"/>
              </a:rPr>
              <a:t>    blood </a:t>
            </a:r>
            <a:r>
              <a:rPr lang="en-GB" sz="3300" dirty="0">
                <a:solidFill>
                  <a:srgbClr val="000000"/>
                </a:solidFill>
                <a:latin typeface="Comic Sans MS" pitchFamily="64" charset="0"/>
              </a:rPr>
              <a:t>group</a:t>
            </a:r>
          </a:p>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3300" dirty="0">
                <a:solidFill>
                  <a:srgbClr val="000000"/>
                </a:solidFill>
                <a:latin typeface="Comic Sans MS" pitchFamily="64" charset="0"/>
              </a:rPr>
              <a:t>Neat writing			</a:t>
            </a:r>
            <a:r>
              <a:rPr lang="en-GB" sz="3300" dirty="0" smtClean="0">
                <a:solidFill>
                  <a:srgbClr val="000000"/>
                </a:solidFill>
                <a:latin typeface="Comic Sans MS" pitchFamily="64" charset="0"/>
              </a:rPr>
              <a:t>    hair </a:t>
            </a:r>
            <a:r>
              <a:rPr lang="en-GB" sz="3300" dirty="0">
                <a:solidFill>
                  <a:srgbClr val="000000"/>
                </a:solidFill>
                <a:latin typeface="Comic Sans MS" pitchFamily="64" charset="0"/>
              </a:rPr>
              <a:t>colour</a:t>
            </a:r>
          </a:p>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3300" dirty="0">
                <a:solidFill>
                  <a:srgbClr val="000000"/>
                </a:solidFill>
                <a:latin typeface="Comic Sans MS" pitchFamily="64" charset="0"/>
              </a:rPr>
              <a:t>Scars					</a:t>
            </a:r>
            <a:r>
              <a:rPr lang="en-GB" sz="3300" dirty="0" smtClean="0">
                <a:solidFill>
                  <a:srgbClr val="000000"/>
                </a:solidFill>
                <a:latin typeface="Comic Sans MS" pitchFamily="64" charset="0"/>
              </a:rPr>
              <a:t>    an </a:t>
            </a:r>
            <a:r>
              <a:rPr lang="en-GB" sz="3300" dirty="0">
                <a:solidFill>
                  <a:srgbClr val="000000"/>
                </a:solidFill>
                <a:latin typeface="Comic Sans MS" pitchFamily="64" charset="0"/>
              </a:rPr>
              <a:t>accent</a:t>
            </a:r>
          </a:p>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3300" dirty="0">
                <a:solidFill>
                  <a:srgbClr val="000000"/>
                </a:solidFill>
                <a:latin typeface="Comic Sans MS" pitchFamily="64" charset="0"/>
              </a:rPr>
              <a:t>Good at sport		</a:t>
            </a:r>
            <a:r>
              <a:rPr lang="en-GB" sz="3300" dirty="0" smtClean="0">
                <a:solidFill>
                  <a:srgbClr val="000000"/>
                </a:solidFill>
                <a:latin typeface="Comic Sans MS" pitchFamily="64" charset="0"/>
              </a:rPr>
              <a:t>     size </a:t>
            </a:r>
            <a:r>
              <a:rPr lang="en-GB" sz="3300" dirty="0">
                <a:solidFill>
                  <a:srgbClr val="000000"/>
                </a:solidFill>
                <a:latin typeface="Comic Sans MS" pitchFamily="64" charset="0"/>
              </a:rPr>
              <a:t>of feet</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1"/>
          <p:cNvSpPr>
            <a:spLocks noChangeArrowheads="1"/>
          </p:cNvSpPr>
          <p:nvPr/>
        </p:nvSpPr>
        <p:spPr bwMode="auto">
          <a:xfrm>
            <a:off x="428596" y="1256212"/>
            <a:ext cx="8215370" cy="4847481"/>
          </a:xfrm>
          <a:prstGeom prst="rect">
            <a:avLst/>
          </a:prstGeom>
          <a:noFill/>
          <a:ln w="9525">
            <a:noFill/>
            <a:miter lim="800000"/>
            <a:headEnd/>
            <a:tailEnd/>
          </a:ln>
          <a:effectLst/>
        </p:spPr>
        <p:txBody>
          <a:bodyPr vert="horz" wrap="square" lIns="91440" tIns="45720" rIns="9144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400" b="1" i="0" u="sng"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400" b="1" i="0" u="sng"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Discontinuous variation</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4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With Discontinuous variation you either have a certain characteristic or you don’t e.g., in humans earlobes are either attached or unattached.</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Can you roll your tongue? You either can or can’t.</a:t>
            </a:r>
          </a:p>
          <a:p>
            <a:pPr marL="0" marR="0" lvl="0" indent="0" algn="l" defTabSz="914400" rtl="0" eaLnBrk="0" fontAlgn="base" latinLnBrk="0" hangingPunct="0">
              <a:lnSpc>
                <a:spcPct val="100000"/>
              </a:lnSpc>
              <a:spcBef>
                <a:spcPct val="0"/>
              </a:spcBef>
              <a:spcAft>
                <a:spcPct val="0"/>
              </a:spcAft>
              <a:buClrTx/>
              <a:buSzTx/>
              <a:buFontTx/>
              <a:buNone/>
              <a:tabLst/>
            </a:pPr>
            <a:endParaRPr lang="en-GB" sz="2400" dirty="0" smtClean="0">
              <a:latin typeface="Comic Sans MS" pitchFamily="66"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This is inherited from your parents.</a:t>
            </a:r>
          </a:p>
          <a:p>
            <a:pPr marL="0" marR="0" lvl="0" indent="0" algn="l" defTabSz="914400" rtl="0" eaLnBrk="0" fontAlgn="base" latinLnBrk="0" hangingPunct="0">
              <a:lnSpc>
                <a:spcPct val="100000"/>
              </a:lnSpc>
              <a:spcBef>
                <a:spcPct val="0"/>
              </a:spcBef>
              <a:spcAft>
                <a:spcPct val="0"/>
              </a:spcAft>
              <a:buClrTx/>
              <a:buSzTx/>
              <a:buFontTx/>
              <a:buNone/>
              <a:tabLst/>
            </a:pPr>
            <a:endParaRPr lang="en-GB" sz="2400" dirty="0" smtClean="0">
              <a:latin typeface="Comic Sans MS" pitchFamily="66"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GB" sz="2400" dirty="0" smtClean="0">
                <a:latin typeface="Comic Sans MS" pitchFamily="66" charset="0"/>
                <a:ea typeface="Times New Roman" pitchFamily="18" charset="0"/>
                <a:cs typeface="Arial" pitchFamily="34" charset="0"/>
              </a:rPr>
              <a:t>“E</a:t>
            </a:r>
            <a:r>
              <a:rPr kumimoji="0" lang="en-GB" sz="2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ither/</a:t>
            </a:r>
            <a:r>
              <a:rPr kumimoji="0" lang="en-GB" sz="2400" b="0" i="0" u="none" strike="noStrike" cap="none" normalizeH="0" dirty="0" smtClean="0">
                <a:ln>
                  <a:noFill/>
                </a:ln>
                <a:solidFill>
                  <a:schemeClr val="tx1"/>
                </a:solidFill>
                <a:effectLst/>
                <a:latin typeface="Comic Sans MS" pitchFamily="66" charset="0"/>
                <a:ea typeface="Times New Roman" pitchFamily="18" charset="0"/>
                <a:cs typeface="Arial" pitchFamily="34" charset="0"/>
              </a:rPr>
              <a:t> or” with no intermediate value.</a:t>
            </a:r>
            <a:endParaRPr kumimoji="0" lang="en-GB" sz="2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Rectangle 3"/>
          <p:cNvSpPr/>
          <p:nvPr/>
        </p:nvSpPr>
        <p:spPr>
          <a:xfrm>
            <a:off x="71406" y="214290"/>
            <a:ext cx="7861447" cy="1077218"/>
          </a:xfrm>
          <a:prstGeom prst="rect">
            <a:avLst/>
          </a:prstGeom>
        </p:spPr>
        <p:txBody>
          <a:bodyPr wrap="none">
            <a:spAutoFit/>
          </a:bodyPr>
          <a:lstStyle/>
          <a:p>
            <a:pPr lvl="0" fontAlgn="base">
              <a:spcBef>
                <a:spcPct val="0"/>
              </a:spcBef>
              <a:spcAft>
                <a:spcPct val="0"/>
              </a:spcAft>
            </a:pPr>
            <a:r>
              <a:rPr lang="en-GB" sz="3200" b="1" dirty="0" smtClean="0">
                <a:latin typeface="Comic Sans MS" pitchFamily="66" charset="0"/>
                <a:cs typeface="Arial" pitchFamily="34" charset="0"/>
              </a:rPr>
              <a:t>Types of variation</a:t>
            </a:r>
          </a:p>
          <a:p>
            <a:pPr lvl="0" fontAlgn="base">
              <a:spcBef>
                <a:spcPct val="0"/>
              </a:spcBef>
              <a:spcAft>
                <a:spcPct val="0"/>
              </a:spcAft>
            </a:pPr>
            <a:r>
              <a:rPr lang="en-GB" sz="3200" b="1" dirty="0" smtClean="0">
                <a:latin typeface="Comic Sans MS" pitchFamily="66" charset="0"/>
                <a:cs typeface="Arial" pitchFamily="34" charset="0"/>
              </a:rPr>
              <a:t>Continuous and Discontinuous Variation</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1"/>
          <p:cNvSpPr>
            <a:spLocks noChangeArrowheads="1"/>
          </p:cNvSpPr>
          <p:nvPr/>
        </p:nvSpPr>
        <p:spPr bwMode="auto">
          <a:xfrm>
            <a:off x="500034" y="1184774"/>
            <a:ext cx="8072494" cy="526297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400" b="1" i="0" u="sng"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Continuous variation</a:t>
            </a:r>
            <a:endParaRPr kumimoji="0" lang="en-GB"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4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With Continuous variation you have a wide range of a certain characteristic.</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Look at how </a:t>
            </a:r>
            <a:r>
              <a:rPr kumimoji="0" lang="en-GB" sz="2400" b="1"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tall</a:t>
            </a:r>
            <a:r>
              <a:rPr kumimoji="0" lang="en-GB" sz="2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 your classmates are.</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Can you fit them into a range between the tallest and smallest?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If you can then you have just shown Continuous Variation. This can be inherited from your parents or because of your environment or both.</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4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4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Another example of continuous variation in humans is</a:t>
            </a:r>
            <a:r>
              <a:rPr kumimoji="0" lang="en-GB" sz="2400" b="0" i="0" u="none" strike="noStrike" cap="none" normalizeH="0" dirty="0" smtClean="0">
                <a:ln>
                  <a:noFill/>
                </a:ln>
                <a:solidFill>
                  <a:schemeClr val="tx1"/>
                </a:solidFill>
                <a:effectLst/>
                <a:latin typeface="Comic Sans MS" pitchFamily="66" charset="0"/>
                <a:ea typeface="Times New Roman" pitchFamily="18" charset="0"/>
                <a:cs typeface="Arial" pitchFamily="34" charset="0"/>
              </a:rPr>
              <a:t> ?</a:t>
            </a:r>
            <a:endParaRPr kumimoji="0" lang="en-GB" sz="24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Rectangle 3"/>
          <p:cNvSpPr/>
          <p:nvPr/>
        </p:nvSpPr>
        <p:spPr>
          <a:xfrm>
            <a:off x="71406" y="214290"/>
            <a:ext cx="8815234" cy="646331"/>
          </a:xfrm>
          <a:prstGeom prst="rect">
            <a:avLst/>
          </a:prstGeom>
        </p:spPr>
        <p:txBody>
          <a:bodyPr wrap="none">
            <a:spAutoFit/>
          </a:bodyPr>
          <a:lstStyle/>
          <a:p>
            <a:pPr lvl="0" fontAlgn="base">
              <a:spcBef>
                <a:spcPct val="0"/>
              </a:spcBef>
              <a:spcAft>
                <a:spcPct val="0"/>
              </a:spcAft>
            </a:pPr>
            <a:r>
              <a:rPr lang="en-GB" sz="3600" b="1" dirty="0" smtClean="0">
                <a:latin typeface="Comic Sans MS" pitchFamily="66" charset="0"/>
                <a:cs typeface="Arial" pitchFamily="34" charset="0"/>
              </a:rPr>
              <a:t>Continuous and Discontinuous Variation</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46" name="Object 2"/>
          <p:cNvGraphicFramePr>
            <a:graphicFrameLocks noChangeAspect="1"/>
          </p:cNvGraphicFramePr>
          <p:nvPr/>
        </p:nvGraphicFramePr>
        <p:xfrm>
          <a:off x="857224" y="571480"/>
          <a:ext cx="7429552" cy="5786478"/>
        </p:xfrm>
        <a:graphic>
          <a:graphicData uri="http://schemas.openxmlformats.org/presentationml/2006/ole">
            <mc:AlternateContent xmlns:mc="http://schemas.openxmlformats.org/markup-compatibility/2006">
              <mc:Choice xmlns:v="urn:schemas-microsoft-com:vml" Requires="v">
                <p:oleObj spid="_x0000_s53251" name="Document" r:id="rId4" imgW="4916887" imgH="3526608" progId="">
                  <p:embed/>
                </p:oleObj>
              </mc:Choice>
              <mc:Fallback>
                <p:oleObj name="Document" r:id="rId4" imgW="4916887" imgH="3526608" progId="">
                  <p:embed/>
                  <p:pic>
                    <p:nvPicPr>
                      <p:cNvPr id="0" name="Object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7224" y="571480"/>
                        <a:ext cx="7429552" cy="5786478"/>
                      </a:xfrm>
                      <a:prstGeom prst="rect">
                        <a:avLst/>
                      </a:prstGeom>
                      <a:noFill/>
                      <a:extLst>
                        <a:ext uri="{909E8E84-426E-40DD-AFC4-6F175D3DCCD1}">
                          <a14:hiddenFill xmlns:a14="http://schemas.microsoft.com/office/drawing/2010/main">
                            <a:solidFill>
                              <a:srgbClr val="BBE0E3"/>
                            </a:solidFill>
                          </a14:hiddenFill>
                        </a:ext>
                      </a:extLst>
                    </p:spPr>
                  </p:pic>
                </p:oleObj>
              </mc:Fallback>
            </mc:AlternateContent>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3200" b="1" u="sng" dirty="0" smtClean="0">
                <a:latin typeface="Comic Sans MS" pitchFamily="64" charset="0"/>
              </a:rPr>
              <a:t>Sort out the variations into continuous or discontinuous in your journal</a:t>
            </a:r>
            <a:endParaRPr lang="en-IN" sz="3200" dirty="0"/>
          </a:p>
        </p:txBody>
      </p:sp>
      <p:sp>
        <p:nvSpPr>
          <p:cNvPr id="3" name="Content Placeholder 2"/>
          <p:cNvSpPr>
            <a:spLocks noGrp="1"/>
          </p:cNvSpPr>
          <p:nvPr>
            <p:ph idx="1"/>
          </p:nvPr>
        </p:nvSpPr>
        <p:spPr>
          <a:xfrm>
            <a:off x="457200" y="1484784"/>
            <a:ext cx="8229600" cy="5040560"/>
          </a:xfrm>
        </p:spPr>
        <p:txBody>
          <a:bodyPr>
            <a:normAutofit fontScale="92500" lnSpcReduction="10000"/>
          </a:bodyPr>
          <a:lstStyle/>
          <a:p>
            <a:pPr>
              <a:spcAft>
                <a:spcPts val="0"/>
              </a:spcAft>
            </a:pPr>
            <a:r>
              <a:rPr lang="en-GB" sz="3500" b="1" dirty="0" smtClean="0">
                <a:solidFill>
                  <a:schemeClr val="accent6">
                    <a:lumMod val="75000"/>
                  </a:schemeClr>
                </a:solidFill>
                <a:latin typeface="Comic Sans MS"/>
                <a:ea typeface="Times New Roman"/>
              </a:rPr>
              <a:t>Human body mass</a:t>
            </a:r>
            <a:endParaRPr lang="en-GB" sz="3500" dirty="0" smtClean="0">
              <a:solidFill>
                <a:schemeClr val="accent6">
                  <a:lumMod val="75000"/>
                </a:schemeClr>
              </a:solidFill>
              <a:latin typeface="Times New Roman"/>
              <a:ea typeface="Times New Roman"/>
            </a:endParaRPr>
          </a:p>
          <a:p>
            <a:pPr>
              <a:spcAft>
                <a:spcPts val="0"/>
              </a:spcAft>
            </a:pPr>
            <a:r>
              <a:rPr lang="en-GB" sz="3500" b="1" dirty="0" smtClean="0">
                <a:solidFill>
                  <a:schemeClr val="accent6">
                    <a:lumMod val="75000"/>
                  </a:schemeClr>
                </a:solidFill>
                <a:latin typeface="Comic Sans MS"/>
                <a:ea typeface="Times New Roman"/>
              </a:rPr>
              <a:t>Human hand span</a:t>
            </a:r>
            <a:endParaRPr lang="en-GB" sz="3500" dirty="0" smtClean="0">
              <a:solidFill>
                <a:schemeClr val="accent6">
                  <a:lumMod val="75000"/>
                </a:schemeClr>
              </a:solidFill>
              <a:latin typeface="Times New Roman"/>
              <a:ea typeface="Times New Roman"/>
            </a:endParaRPr>
          </a:p>
          <a:p>
            <a:r>
              <a:rPr lang="en-GB" sz="3500" b="1" dirty="0" smtClean="0">
                <a:solidFill>
                  <a:schemeClr val="accent6">
                    <a:lumMod val="75000"/>
                  </a:schemeClr>
                </a:solidFill>
                <a:latin typeface="Comic Sans MS"/>
                <a:ea typeface="Times New Roman"/>
              </a:rPr>
              <a:t>Attached or unattached earlobes in humans</a:t>
            </a:r>
            <a:endParaRPr lang="en-GB" sz="3500" dirty="0" smtClean="0">
              <a:solidFill>
                <a:schemeClr val="accent6">
                  <a:lumMod val="75000"/>
                </a:schemeClr>
              </a:solidFill>
              <a:latin typeface="Times New Roman"/>
              <a:ea typeface="Times New Roman"/>
            </a:endParaRPr>
          </a:p>
          <a:p>
            <a:pPr>
              <a:spcAft>
                <a:spcPts val="0"/>
              </a:spcAft>
            </a:pPr>
            <a:r>
              <a:rPr lang="en-GB" sz="3500" b="1" dirty="0" smtClean="0">
                <a:solidFill>
                  <a:schemeClr val="accent6">
                    <a:lumMod val="75000"/>
                  </a:schemeClr>
                </a:solidFill>
                <a:latin typeface="Comic Sans MS"/>
                <a:ea typeface="Times New Roman"/>
              </a:rPr>
              <a:t>Human neck size</a:t>
            </a:r>
            <a:endParaRPr lang="en-GB" sz="3500" dirty="0" smtClean="0">
              <a:solidFill>
                <a:schemeClr val="accent6">
                  <a:lumMod val="75000"/>
                </a:schemeClr>
              </a:solidFill>
              <a:latin typeface="Times New Roman"/>
              <a:ea typeface="Times New Roman"/>
            </a:endParaRPr>
          </a:p>
          <a:p>
            <a:pPr>
              <a:spcAft>
                <a:spcPts val="0"/>
              </a:spcAft>
            </a:pPr>
            <a:r>
              <a:rPr lang="en-GB" sz="3500" b="1" dirty="0" smtClean="0">
                <a:solidFill>
                  <a:schemeClr val="accent6">
                    <a:lumMod val="75000"/>
                  </a:schemeClr>
                </a:solidFill>
                <a:latin typeface="Comic Sans MS"/>
                <a:ea typeface="Times New Roman"/>
              </a:rPr>
              <a:t>Human shoe size</a:t>
            </a:r>
          </a:p>
          <a:p>
            <a:pPr>
              <a:spcAft>
                <a:spcPts val="0"/>
              </a:spcAft>
            </a:pPr>
            <a:r>
              <a:rPr lang="en-GB" sz="3500" b="1" dirty="0" smtClean="0">
                <a:solidFill>
                  <a:schemeClr val="accent6">
                    <a:lumMod val="75000"/>
                  </a:schemeClr>
                </a:solidFill>
                <a:latin typeface="Comic Sans MS"/>
                <a:ea typeface="Times New Roman"/>
              </a:rPr>
              <a:t>Human blood group types</a:t>
            </a:r>
            <a:endParaRPr lang="en-GB" sz="3500" dirty="0" smtClean="0">
              <a:solidFill>
                <a:schemeClr val="accent6">
                  <a:lumMod val="75000"/>
                </a:schemeClr>
              </a:solidFill>
              <a:latin typeface="Times New Roman"/>
              <a:ea typeface="Times New Roman"/>
            </a:endParaRPr>
          </a:p>
          <a:p>
            <a:pPr>
              <a:spcAft>
                <a:spcPts val="0"/>
              </a:spcAft>
            </a:pPr>
            <a:r>
              <a:rPr lang="en-GB" sz="3500" b="1" dirty="0" smtClean="0">
                <a:solidFill>
                  <a:schemeClr val="accent6">
                    <a:lumMod val="75000"/>
                  </a:schemeClr>
                </a:solidFill>
                <a:latin typeface="Comic Sans MS"/>
                <a:ea typeface="Times New Roman"/>
              </a:rPr>
              <a:t>Ability or inability to roll tongue</a:t>
            </a:r>
            <a:endParaRPr lang="en-GB" sz="3500" dirty="0" smtClean="0">
              <a:solidFill>
                <a:schemeClr val="accent6">
                  <a:lumMod val="75000"/>
                </a:schemeClr>
              </a:solidFill>
              <a:latin typeface="Times New Roman"/>
              <a:ea typeface="Times New Roman"/>
            </a:endParaRPr>
          </a:p>
          <a:p>
            <a:pPr>
              <a:spcAft>
                <a:spcPts val="0"/>
              </a:spcAft>
            </a:pPr>
            <a:r>
              <a:rPr lang="en-GB" sz="3500" b="1" dirty="0" smtClean="0">
                <a:solidFill>
                  <a:schemeClr val="accent6">
                    <a:lumMod val="75000"/>
                  </a:schemeClr>
                </a:solidFill>
                <a:latin typeface="Comic Sans MS"/>
                <a:ea typeface="Times New Roman"/>
              </a:rPr>
              <a:t>Human height</a:t>
            </a:r>
            <a:endParaRPr lang="en-GB" sz="3500" dirty="0" smtClean="0">
              <a:solidFill>
                <a:schemeClr val="accent6">
                  <a:lumMod val="75000"/>
                </a:schemeClr>
              </a:solidFill>
              <a:latin typeface="Times New Roman"/>
              <a:ea typeface="Times New Roman"/>
            </a:endParaRPr>
          </a:p>
          <a:p>
            <a:pPr>
              <a:spcAft>
                <a:spcPts val="0"/>
              </a:spcAft>
            </a:pPr>
            <a:endParaRPr lang="en-GB" dirty="0" smtClean="0">
              <a:latin typeface="Times New Roman"/>
              <a:ea typeface="Times New Roman"/>
            </a:endParaRPr>
          </a:p>
          <a:p>
            <a:endParaRPr lang="en-IN"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260648"/>
            <a:ext cx="8229600" cy="1143000"/>
          </a:xfrm>
        </p:spPr>
        <p:txBody>
          <a:bodyPr>
            <a:normAutofit/>
          </a:bodyPr>
          <a:lstStyle/>
          <a:p>
            <a:r>
              <a:rPr lang="en-GB" sz="3200" b="1" u="sng" dirty="0" smtClean="0">
                <a:latin typeface="Comic Sans MS" pitchFamily="64" charset="0"/>
              </a:rPr>
              <a:t>Sort out the variations into continuous or discontinuous in your journal</a:t>
            </a:r>
            <a:endParaRPr lang="en-IN" sz="3200" dirty="0"/>
          </a:p>
        </p:txBody>
      </p:sp>
      <p:sp>
        <p:nvSpPr>
          <p:cNvPr id="3" name="Content Placeholder 2"/>
          <p:cNvSpPr>
            <a:spLocks noGrp="1"/>
          </p:cNvSpPr>
          <p:nvPr>
            <p:ph idx="1"/>
          </p:nvPr>
        </p:nvSpPr>
        <p:spPr>
          <a:xfrm>
            <a:off x="395536" y="1268760"/>
            <a:ext cx="8291264" cy="4857403"/>
          </a:xfrm>
        </p:spPr>
        <p:txBody>
          <a:bodyPr>
            <a:normAutofit fontScale="62500" lnSpcReduction="20000"/>
          </a:bodyPr>
          <a:lstStyle/>
          <a:p>
            <a:pPr>
              <a:spcAft>
                <a:spcPts val="0"/>
              </a:spcAft>
              <a:buNone/>
            </a:pPr>
            <a:endParaRPr lang="en-GB" b="1" dirty="0" smtClean="0">
              <a:latin typeface="Comic Sans MS"/>
              <a:ea typeface="Times New Roman"/>
            </a:endParaRPr>
          </a:p>
          <a:p>
            <a:pPr>
              <a:spcAft>
                <a:spcPts val="0"/>
              </a:spcAft>
            </a:pPr>
            <a:r>
              <a:rPr lang="en-GB" sz="4600" b="1" dirty="0" smtClean="0">
                <a:solidFill>
                  <a:schemeClr val="accent6">
                    <a:lumMod val="75000"/>
                  </a:schemeClr>
                </a:solidFill>
                <a:latin typeface="Comic Sans MS"/>
                <a:ea typeface="Times New Roman"/>
              </a:rPr>
              <a:t>Body length in a specific</a:t>
            </a:r>
            <a:endParaRPr lang="en-GB" sz="4600" dirty="0" smtClean="0">
              <a:solidFill>
                <a:schemeClr val="accent6">
                  <a:lumMod val="75000"/>
                </a:schemeClr>
              </a:solidFill>
              <a:latin typeface="Times New Roman"/>
              <a:ea typeface="Times New Roman"/>
            </a:endParaRPr>
          </a:p>
          <a:p>
            <a:pPr>
              <a:spcAft>
                <a:spcPts val="0"/>
              </a:spcAft>
              <a:buNone/>
            </a:pPr>
            <a:r>
              <a:rPr lang="en-GB" sz="4600" b="1" dirty="0" smtClean="0">
                <a:solidFill>
                  <a:schemeClr val="accent6">
                    <a:lumMod val="75000"/>
                  </a:schemeClr>
                </a:solidFill>
                <a:latin typeface="Comic Sans MS"/>
                <a:ea typeface="Times New Roman"/>
              </a:rPr>
              <a:t>    species of fish</a:t>
            </a:r>
            <a:endParaRPr lang="en-GB" sz="4600" dirty="0" smtClean="0">
              <a:solidFill>
                <a:schemeClr val="accent6">
                  <a:lumMod val="75000"/>
                </a:schemeClr>
              </a:solidFill>
              <a:latin typeface="Times New Roman"/>
              <a:ea typeface="Times New Roman"/>
            </a:endParaRPr>
          </a:p>
          <a:p>
            <a:pPr>
              <a:spcAft>
                <a:spcPts val="0"/>
              </a:spcAft>
            </a:pPr>
            <a:r>
              <a:rPr lang="en-GB" sz="4600" b="1" dirty="0" smtClean="0">
                <a:solidFill>
                  <a:schemeClr val="accent6">
                    <a:lumMod val="75000"/>
                  </a:schemeClr>
                </a:solidFill>
                <a:latin typeface="Comic Sans MS"/>
                <a:ea typeface="Times New Roman"/>
              </a:rPr>
              <a:t>Eye colour</a:t>
            </a:r>
            <a:endParaRPr lang="en-GB" sz="4600" dirty="0" smtClean="0">
              <a:solidFill>
                <a:schemeClr val="accent6">
                  <a:lumMod val="75000"/>
                </a:schemeClr>
              </a:solidFill>
              <a:latin typeface="Times New Roman"/>
              <a:ea typeface="Times New Roman"/>
            </a:endParaRPr>
          </a:p>
          <a:p>
            <a:pPr>
              <a:spcAft>
                <a:spcPts val="0"/>
              </a:spcAft>
            </a:pPr>
            <a:r>
              <a:rPr lang="en-GB" sz="4600" b="1" dirty="0" smtClean="0">
                <a:solidFill>
                  <a:schemeClr val="accent6">
                    <a:lumMod val="75000"/>
                  </a:schemeClr>
                </a:solidFill>
                <a:latin typeface="Comic Sans MS"/>
                <a:ea typeface="Times New Roman"/>
              </a:rPr>
              <a:t>Smooth or wrinkled seed coats in a pea seed</a:t>
            </a:r>
            <a:endParaRPr lang="en-GB" sz="4600" dirty="0" smtClean="0">
              <a:solidFill>
                <a:schemeClr val="accent6">
                  <a:lumMod val="75000"/>
                </a:schemeClr>
              </a:solidFill>
              <a:latin typeface="Times New Roman"/>
              <a:ea typeface="Times New Roman"/>
            </a:endParaRPr>
          </a:p>
          <a:p>
            <a:pPr>
              <a:spcAft>
                <a:spcPts val="0"/>
              </a:spcAft>
            </a:pPr>
            <a:r>
              <a:rPr lang="en-GB" sz="4600" b="1" dirty="0" smtClean="0">
                <a:solidFill>
                  <a:schemeClr val="accent6">
                    <a:lumMod val="75000"/>
                  </a:schemeClr>
                </a:solidFill>
                <a:latin typeface="Comic Sans MS"/>
                <a:ea typeface="Times New Roman"/>
              </a:rPr>
              <a:t>White or red eye in a fruit fly</a:t>
            </a:r>
            <a:endParaRPr lang="en-GB" sz="4600" dirty="0" smtClean="0">
              <a:solidFill>
                <a:schemeClr val="accent6">
                  <a:lumMod val="75000"/>
                </a:schemeClr>
              </a:solidFill>
              <a:latin typeface="Times New Roman"/>
              <a:ea typeface="Times New Roman"/>
            </a:endParaRPr>
          </a:p>
          <a:p>
            <a:pPr>
              <a:spcAft>
                <a:spcPts val="0"/>
              </a:spcAft>
            </a:pPr>
            <a:r>
              <a:rPr lang="en-GB" sz="4600" b="1" dirty="0" smtClean="0">
                <a:solidFill>
                  <a:schemeClr val="accent6">
                    <a:lumMod val="75000"/>
                  </a:schemeClr>
                </a:solidFill>
                <a:latin typeface="Comic Sans MS"/>
                <a:ea typeface="Times New Roman"/>
              </a:rPr>
              <a:t>Bean seed mass</a:t>
            </a:r>
          </a:p>
          <a:p>
            <a:pPr>
              <a:spcAft>
                <a:spcPts val="0"/>
              </a:spcAft>
            </a:pPr>
            <a:r>
              <a:rPr lang="en-GB" sz="4600" b="1" dirty="0" smtClean="0">
                <a:solidFill>
                  <a:schemeClr val="accent6">
                    <a:lumMod val="75000"/>
                  </a:schemeClr>
                </a:solidFill>
                <a:latin typeface="Comic Sans MS"/>
                <a:ea typeface="Times New Roman"/>
              </a:rPr>
              <a:t>Green or variegated leaf in a spider plant</a:t>
            </a:r>
            <a:endParaRPr lang="en-GB" sz="4600" dirty="0" smtClean="0">
              <a:solidFill>
                <a:schemeClr val="accent6">
                  <a:lumMod val="75000"/>
                </a:schemeClr>
              </a:solidFill>
              <a:latin typeface="Times New Roman"/>
              <a:ea typeface="Times New Roman"/>
            </a:endParaRPr>
          </a:p>
          <a:p>
            <a:pPr>
              <a:spcAft>
                <a:spcPts val="0"/>
              </a:spcAft>
            </a:pPr>
            <a:r>
              <a:rPr lang="en-GB" sz="4600" b="1" dirty="0" smtClean="0">
                <a:solidFill>
                  <a:schemeClr val="accent6">
                    <a:lumMod val="75000"/>
                  </a:schemeClr>
                </a:solidFill>
                <a:latin typeface="Comic Sans MS"/>
                <a:ea typeface="Times New Roman"/>
              </a:rPr>
              <a:t>White or coloured flower in a pea plant</a:t>
            </a:r>
            <a:endParaRPr lang="en-GB" sz="4600" dirty="0" smtClean="0">
              <a:solidFill>
                <a:schemeClr val="accent6">
                  <a:lumMod val="75000"/>
                </a:schemeClr>
              </a:solidFill>
              <a:latin typeface="Times New Roman"/>
              <a:ea typeface="Times New Roman"/>
            </a:endParaRPr>
          </a:p>
          <a:p>
            <a:endParaRPr lang="en-IN" dirty="0">
              <a:solidFill>
                <a:schemeClr val="accent6">
                  <a:lumMod val="75000"/>
                </a:schemeClr>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nvGraphicFramePr>
        <p:xfrm>
          <a:off x="500034" y="1052736"/>
          <a:ext cx="8358246" cy="5874136"/>
        </p:xfrm>
        <a:graphic>
          <a:graphicData uri="http://schemas.openxmlformats.org/drawingml/2006/table">
            <a:tbl>
              <a:tblPr/>
              <a:tblGrid>
                <a:gridCol w="4179123"/>
                <a:gridCol w="4179123"/>
              </a:tblGrid>
              <a:tr h="387736">
                <a:tc>
                  <a:txBody>
                    <a:bodyPr/>
                    <a:lstStyle/>
                    <a:p>
                      <a:pPr algn="ctr">
                        <a:spcAft>
                          <a:spcPts val="0"/>
                        </a:spcAft>
                      </a:pPr>
                      <a:r>
                        <a:rPr lang="en-GB" sz="2000" b="1" dirty="0">
                          <a:latin typeface="Comic Sans MS"/>
                          <a:ea typeface="Times New Roman"/>
                        </a:rPr>
                        <a:t>Continuous Variation</a:t>
                      </a:r>
                      <a:endParaRPr lang="en-GB" sz="2000" dirty="0">
                        <a:latin typeface="Times New Roman"/>
                        <a:ea typeface="Times New Roman"/>
                      </a:endParaRPr>
                    </a:p>
                  </a:txBody>
                  <a:tcPr marL="68580" marR="6858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lgn="ctr">
                        <a:spcAft>
                          <a:spcPts val="0"/>
                        </a:spcAft>
                      </a:pPr>
                      <a:r>
                        <a:rPr lang="en-GB" sz="2000" b="1" dirty="0">
                          <a:latin typeface="Comic Sans MS"/>
                          <a:ea typeface="Times New Roman"/>
                        </a:rPr>
                        <a:t>Discontinuous variation</a:t>
                      </a:r>
                      <a:endParaRPr lang="en-GB" sz="2000" dirty="0">
                        <a:latin typeface="Times New Roman"/>
                        <a:ea typeface="Times New Roman"/>
                      </a:endParaRPr>
                    </a:p>
                  </a:txBody>
                  <a:tcPr marL="68580" marR="6858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r h="4652824">
                <a:tc>
                  <a:txBody>
                    <a:bodyPr/>
                    <a:lstStyle/>
                    <a:p>
                      <a:pPr>
                        <a:spcAft>
                          <a:spcPts val="0"/>
                        </a:spcAft>
                      </a:pPr>
                      <a:endParaRPr lang="en-GB" sz="2400" b="1" dirty="0" smtClean="0">
                        <a:latin typeface="Comic Sans MS"/>
                        <a:ea typeface="Times New Roman"/>
                      </a:endParaRPr>
                    </a:p>
                    <a:p>
                      <a:pPr>
                        <a:spcAft>
                          <a:spcPts val="0"/>
                        </a:spcAft>
                      </a:pPr>
                      <a:r>
                        <a:rPr lang="en-GB" sz="2400" b="1" dirty="0" smtClean="0">
                          <a:latin typeface="Comic Sans MS"/>
                          <a:ea typeface="Times New Roman"/>
                        </a:rPr>
                        <a:t>Human </a:t>
                      </a:r>
                      <a:r>
                        <a:rPr lang="en-GB" sz="2400" b="1" dirty="0">
                          <a:latin typeface="Comic Sans MS"/>
                          <a:ea typeface="Times New Roman"/>
                        </a:rPr>
                        <a:t>body </a:t>
                      </a:r>
                      <a:r>
                        <a:rPr lang="en-GB" sz="2400" b="1" dirty="0" smtClean="0">
                          <a:latin typeface="Comic Sans MS"/>
                          <a:ea typeface="Times New Roman"/>
                        </a:rPr>
                        <a:t>mass</a:t>
                      </a:r>
                    </a:p>
                    <a:p>
                      <a:pPr>
                        <a:spcAft>
                          <a:spcPts val="0"/>
                        </a:spcAft>
                      </a:pPr>
                      <a:r>
                        <a:rPr lang="en-GB" sz="2400" b="1" dirty="0" smtClean="0">
                          <a:latin typeface="Comic Sans MS"/>
                          <a:ea typeface="Times New Roman"/>
                        </a:rPr>
                        <a:t>Human hand span</a:t>
                      </a:r>
                      <a:endParaRPr lang="en-GB" sz="2400" dirty="0">
                        <a:latin typeface="Times New Roman"/>
                        <a:ea typeface="Times New Roman"/>
                      </a:endParaRPr>
                    </a:p>
                    <a:p>
                      <a:pPr>
                        <a:spcAft>
                          <a:spcPts val="0"/>
                        </a:spcAft>
                      </a:pPr>
                      <a:r>
                        <a:rPr lang="en-GB" sz="2400" b="1" dirty="0">
                          <a:latin typeface="Comic Sans MS"/>
                          <a:ea typeface="Times New Roman"/>
                        </a:rPr>
                        <a:t>Human neck size</a:t>
                      </a:r>
                      <a:endParaRPr lang="en-GB" sz="2400" dirty="0">
                        <a:latin typeface="Times New Roman"/>
                        <a:ea typeface="Times New Roman"/>
                      </a:endParaRPr>
                    </a:p>
                    <a:p>
                      <a:pPr>
                        <a:spcAft>
                          <a:spcPts val="0"/>
                        </a:spcAft>
                      </a:pPr>
                      <a:r>
                        <a:rPr lang="en-GB" sz="2400" b="1" dirty="0">
                          <a:latin typeface="Comic Sans MS"/>
                          <a:ea typeface="Times New Roman"/>
                        </a:rPr>
                        <a:t>Human shoe size</a:t>
                      </a:r>
                      <a:endParaRPr lang="en-GB" sz="2400" dirty="0">
                        <a:latin typeface="Times New Roman"/>
                        <a:ea typeface="Times New Roman"/>
                      </a:endParaRPr>
                    </a:p>
                    <a:p>
                      <a:pPr>
                        <a:spcAft>
                          <a:spcPts val="0"/>
                        </a:spcAft>
                      </a:pPr>
                      <a:r>
                        <a:rPr lang="en-GB" sz="2400" b="1" dirty="0">
                          <a:latin typeface="Comic Sans MS"/>
                          <a:ea typeface="Times New Roman"/>
                        </a:rPr>
                        <a:t>Human height</a:t>
                      </a:r>
                      <a:endParaRPr lang="en-GB" sz="2400" dirty="0">
                        <a:latin typeface="Times New Roman"/>
                        <a:ea typeface="Times New Roman"/>
                      </a:endParaRPr>
                    </a:p>
                    <a:p>
                      <a:pPr>
                        <a:spcAft>
                          <a:spcPts val="0"/>
                        </a:spcAft>
                      </a:pPr>
                      <a:r>
                        <a:rPr lang="en-GB" sz="2400" b="1" dirty="0">
                          <a:latin typeface="Comic Sans MS"/>
                          <a:ea typeface="Times New Roman"/>
                        </a:rPr>
                        <a:t>Body length in a specific</a:t>
                      </a:r>
                      <a:endParaRPr lang="en-GB" sz="2400" dirty="0">
                        <a:latin typeface="Times New Roman"/>
                        <a:ea typeface="Times New Roman"/>
                      </a:endParaRPr>
                    </a:p>
                    <a:p>
                      <a:pPr>
                        <a:spcAft>
                          <a:spcPts val="0"/>
                        </a:spcAft>
                      </a:pPr>
                      <a:r>
                        <a:rPr lang="en-GB" sz="2400" b="1" dirty="0">
                          <a:latin typeface="Comic Sans MS"/>
                          <a:ea typeface="Times New Roman"/>
                        </a:rPr>
                        <a:t>species of </a:t>
                      </a:r>
                      <a:r>
                        <a:rPr lang="en-GB" sz="2400" b="1" dirty="0" smtClean="0">
                          <a:latin typeface="Comic Sans MS"/>
                          <a:ea typeface="Times New Roman"/>
                        </a:rPr>
                        <a:t>fish</a:t>
                      </a:r>
                      <a:endParaRPr lang="en-GB" sz="2400" dirty="0">
                        <a:latin typeface="Times New Roman"/>
                        <a:ea typeface="Times New Roman"/>
                      </a:endParaRPr>
                    </a:p>
                    <a:p>
                      <a:pPr>
                        <a:spcAft>
                          <a:spcPts val="0"/>
                        </a:spcAft>
                      </a:pPr>
                      <a:r>
                        <a:rPr lang="en-GB" sz="2400" b="1" dirty="0">
                          <a:latin typeface="Comic Sans MS"/>
                          <a:ea typeface="Times New Roman"/>
                        </a:rPr>
                        <a:t>Bean seed </a:t>
                      </a:r>
                      <a:r>
                        <a:rPr lang="en-GB" sz="2400" b="1" dirty="0" smtClean="0">
                          <a:latin typeface="Comic Sans MS"/>
                          <a:ea typeface="Times New Roman"/>
                        </a:rPr>
                        <a:t>mass</a:t>
                      </a:r>
                      <a:endParaRPr lang="en-GB" sz="2400" dirty="0">
                        <a:latin typeface="Times New Roman"/>
                        <a:ea typeface="Times New Roman"/>
                      </a:endParaRPr>
                    </a:p>
                  </a:txBody>
                  <a:tcPr marL="68580" marR="6858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c>
                  <a:txBody>
                    <a:bodyPr/>
                    <a:lstStyle/>
                    <a:p>
                      <a:pPr>
                        <a:spcAft>
                          <a:spcPts val="0"/>
                        </a:spcAft>
                      </a:pPr>
                      <a:endParaRPr lang="en-GB" sz="2400" b="1" dirty="0" smtClean="0">
                        <a:latin typeface="Comic Sans MS"/>
                        <a:ea typeface="Times New Roman"/>
                      </a:endParaRPr>
                    </a:p>
                    <a:p>
                      <a:pPr>
                        <a:spcAft>
                          <a:spcPts val="0"/>
                        </a:spcAft>
                      </a:pPr>
                      <a:r>
                        <a:rPr lang="en-GB" sz="2400" b="1" dirty="0" smtClean="0">
                          <a:latin typeface="Comic Sans MS"/>
                          <a:ea typeface="Times New Roman"/>
                        </a:rPr>
                        <a:t>Attached </a:t>
                      </a:r>
                      <a:r>
                        <a:rPr lang="en-GB" sz="2400" b="1" dirty="0">
                          <a:latin typeface="Comic Sans MS"/>
                          <a:ea typeface="Times New Roman"/>
                        </a:rPr>
                        <a:t>or unattached earlobes in humans</a:t>
                      </a:r>
                      <a:endParaRPr lang="en-GB" sz="2400" dirty="0">
                        <a:latin typeface="Times New Roman"/>
                        <a:ea typeface="Times New Roman"/>
                      </a:endParaRPr>
                    </a:p>
                    <a:p>
                      <a:pPr>
                        <a:spcAft>
                          <a:spcPts val="0"/>
                        </a:spcAft>
                      </a:pPr>
                      <a:r>
                        <a:rPr lang="en-GB" sz="2400" b="1" dirty="0">
                          <a:latin typeface="Comic Sans MS"/>
                          <a:ea typeface="Times New Roman"/>
                        </a:rPr>
                        <a:t>Human blood group types</a:t>
                      </a:r>
                      <a:endParaRPr lang="en-GB" sz="2400" dirty="0">
                        <a:latin typeface="Times New Roman"/>
                        <a:ea typeface="Times New Roman"/>
                      </a:endParaRPr>
                    </a:p>
                    <a:p>
                      <a:pPr>
                        <a:spcAft>
                          <a:spcPts val="0"/>
                        </a:spcAft>
                      </a:pPr>
                      <a:r>
                        <a:rPr lang="en-GB" sz="2400" b="1" dirty="0">
                          <a:latin typeface="Comic Sans MS"/>
                          <a:ea typeface="Times New Roman"/>
                        </a:rPr>
                        <a:t>Ability or inability to roll tongue</a:t>
                      </a:r>
                      <a:endParaRPr lang="en-GB" sz="2400" dirty="0">
                        <a:latin typeface="Times New Roman"/>
                        <a:ea typeface="Times New Roman"/>
                      </a:endParaRPr>
                    </a:p>
                    <a:p>
                      <a:pPr>
                        <a:spcAft>
                          <a:spcPts val="0"/>
                        </a:spcAft>
                      </a:pPr>
                      <a:r>
                        <a:rPr lang="en-GB" sz="2400" b="1" dirty="0">
                          <a:latin typeface="Comic Sans MS"/>
                          <a:ea typeface="Times New Roman"/>
                        </a:rPr>
                        <a:t>Eye colour</a:t>
                      </a:r>
                      <a:endParaRPr lang="en-GB" sz="2400" dirty="0">
                        <a:latin typeface="Times New Roman"/>
                        <a:ea typeface="Times New Roman"/>
                      </a:endParaRPr>
                    </a:p>
                    <a:p>
                      <a:pPr>
                        <a:spcAft>
                          <a:spcPts val="0"/>
                        </a:spcAft>
                      </a:pPr>
                      <a:r>
                        <a:rPr lang="en-GB" sz="2400" b="1" dirty="0">
                          <a:latin typeface="Comic Sans MS"/>
                          <a:ea typeface="Times New Roman"/>
                        </a:rPr>
                        <a:t>Smooth or wrinkled seed coats in a pea seed</a:t>
                      </a:r>
                      <a:endParaRPr lang="en-GB" sz="2400" dirty="0">
                        <a:latin typeface="Times New Roman"/>
                        <a:ea typeface="Times New Roman"/>
                      </a:endParaRPr>
                    </a:p>
                    <a:p>
                      <a:pPr>
                        <a:spcAft>
                          <a:spcPts val="0"/>
                        </a:spcAft>
                      </a:pPr>
                      <a:r>
                        <a:rPr lang="en-GB" sz="2400" b="1" dirty="0">
                          <a:latin typeface="Comic Sans MS"/>
                          <a:ea typeface="Times New Roman"/>
                        </a:rPr>
                        <a:t>White or red eye in a fruit fly</a:t>
                      </a:r>
                      <a:endParaRPr lang="en-GB" sz="2400" dirty="0">
                        <a:latin typeface="Times New Roman"/>
                        <a:ea typeface="Times New Roman"/>
                      </a:endParaRPr>
                    </a:p>
                    <a:p>
                      <a:pPr>
                        <a:spcAft>
                          <a:spcPts val="0"/>
                        </a:spcAft>
                      </a:pPr>
                      <a:r>
                        <a:rPr lang="en-GB" sz="2400" b="1" dirty="0">
                          <a:latin typeface="Comic Sans MS"/>
                          <a:ea typeface="Times New Roman"/>
                        </a:rPr>
                        <a:t>Green or variegated leaf in a spider plant</a:t>
                      </a:r>
                      <a:endParaRPr lang="en-GB" sz="2400" dirty="0">
                        <a:latin typeface="Times New Roman"/>
                        <a:ea typeface="Times New Roman"/>
                      </a:endParaRPr>
                    </a:p>
                    <a:p>
                      <a:pPr>
                        <a:spcAft>
                          <a:spcPts val="0"/>
                        </a:spcAft>
                      </a:pPr>
                      <a:r>
                        <a:rPr lang="en-GB" sz="2400" b="1" dirty="0">
                          <a:latin typeface="Comic Sans MS"/>
                          <a:ea typeface="Times New Roman"/>
                        </a:rPr>
                        <a:t>White or coloured flower in a pea plant</a:t>
                      </a:r>
                      <a:endParaRPr lang="en-GB" sz="2400" dirty="0">
                        <a:latin typeface="Times New Roman"/>
                        <a:ea typeface="Times New Roman"/>
                      </a:endParaRPr>
                    </a:p>
                  </a:txBody>
                  <a:tcPr marL="68580" marR="68580" marT="0" marB="0">
                    <a:lnL w="28575" cap="flat" cmpd="sng" algn="ctr">
                      <a:solidFill>
                        <a:srgbClr val="000000"/>
                      </a:solidFill>
                      <a:prstDash val="solid"/>
                      <a:round/>
                      <a:headEnd type="none" w="med" len="med"/>
                      <a:tailEnd type="none" w="med" len="med"/>
                    </a:lnL>
                    <a:lnR w="28575" cap="flat" cmpd="sng" algn="ctr">
                      <a:solidFill>
                        <a:srgbClr val="000000"/>
                      </a:solidFill>
                      <a:prstDash val="solid"/>
                      <a:round/>
                      <a:headEnd type="none" w="med" len="med"/>
                      <a:tailEnd type="none" w="med" len="med"/>
                    </a:lnR>
                    <a:lnT w="28575" cap="flat" cmpd="sng" algn="ctr">
                      <a:solidFill>
                        <a:srgbClr val="000000"/>
                      </a:solidFill>
                      <a:prstDash val="solid"/>
                      <a:round/>
                      <a:headEnd type="none" w="med" len="med"/>
                      <a:tailEnd type="none" w="med" len="med"/>
                    </a:lnT>
                    <a:lnB w="28575" cap="flat" cmpd="sng" algn="ctr">
                      <a:solidFill>
                        <a:srgbClr val="000000"/>
                      </a:solidFill>
                      <a:prstDash val="solid"/>
                      <a:round/>
                      <a:headEnd type="none" w="med" len="med"/>
                      <a:tailEnd type="none" w="med" len="med"/>
                    </a:lnB>
                  </a:tcPr>
                </a:tc>
              </a:tr>
            </a:tbl>
          </a:graphicData>
        </a:graphic>
      </p:graphicFrame>
      <p:sp>
        <p:nvSpPr>
          <p:cNvPr id="3" name="Rectangle 2"/>
          <p:cNvSpPr/>
          <p:nvPr/>
        </p:nvSpPr>
        <p:spPr>
          <a:xfrm>
            <a:off x="71406" y="214290"/>
            <a:ext cx="8815234" cy="646331"/>
          </a:xfrm>
          <a:prstGeom prst="rect">
            <a:avLst/>
          </a:prstGeom>
        </p:spPr>
        <p:txBody>
          <a:bodyPr wrap="none">
            <a:spAutoFit/>
          </a:bodyPr>
          <a:lstStyle/>
          <a:p>
            <a:pPr lvl="0" fontAlgn="base">
              <a:spcBef>
                <a:spcPct val="0"/>
              </a:spcBef>
              <a:spcAft>
                <a:spcPct val="0"/>
              </a:spcAft>
            </a:pPr>
            <a:r>
              <a:rPr lang="en-GB" sz="3600" b="1" dirty="0" smtClean="0">
                <a:latin typeface="Comic Sans MS" pitchFamily="66" charset="0"/>
                <a:cs typeface="Arial" pitchFamily="34" charset="0"/>
              </a:rPr>
              <a:t>Continuous and Discontinuous Variation</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28728" y="2428868"/>
            <a:ext cx="6205545" cy="646331"/>
          </a:xfrm>
          <a:prstGeom prst="rect">
            <a:avLst/>
          </a:prstGeom>
        </p:spPr>
        <p:txBody>
          <a:bodyPr wrap="none">
            <a:spAutoFit/>
          </a:bodyPr>
          <a:lstStyle/>
          <a:p>
            <a:pPr lvl="0" fontAlgn="base">
              <a:spcBef>
                <a:spcPct val="0"/>
              </a:spcBef>
              <a:spcAft>
                <a:spcPct val="0"/>
              </a:spcAft>
            </a:pPr>
            <a:r>
              <a:rPr lang="en-GB" sz="3600" b="1" dirty="0" smtClean="0">
                <a:latin typeface="Comic Sans MS" pitchFamily="66" charset="0"/>
                <a:cs typeface="Arial" pitchFamily="34" charset="0"/>
              </a:rPr>
              <a:t>SPECIES and VARIATION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14414" y="214290"/>
            <a:ext cx="6423553" cy="646331"/>
          </a:xfrm>
          <a:prstGeom prst="rect">
            <a:avLst/>
          </a:prstGeom>
        </p:spPr>
        <p:txBody>
          <a:bodyPr wrap="none">
            <a:spAutoFit/>
          </a:bodyPr>
          <a:lstStyle/>
          <a:p>
            <a:r>
              <a:rPr lang="en-GB" sz="3600" b="1" dirty="0" smtClean="0">
                <a:latin typeface="Comic Sans MS" pitchFamily="66" charset="0"/>
                <a:ea typeface="Times New Roman" pitchFamily="18" charset="0"/>
                <a:cs typeface="Times New Roman" pitchFamily="18" charset="0"/>
              </a:rPr>
              <a:t>Continuous variation-Graphs</a:t>
            </a:r>
            <a:endParaRPr lang="en-GB" sz="3600" dirty="0"/>
          </a:p>
        </p:txBody>
      </p:sp>
      <p:sp>
        <p:nvSpPr>
          <p:cNvPr id="172034" name="Rectangle 2"/>
          <p:cNvSpPr>
            <a:spLocks noChangeArrowheads="1"/>
          </p:cNvSpPr>
          <p:nvPr/>
        </p:nvSpPr>
        <p:spPr bwMode="auto">
          <a:xfrm>
            <a:off x="500034" y="1071546"/>
            <a:ext cx="8215370" cy="22467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Continuous variation is represented as a </a:t>
            </a:r>
            <a:r>
              <a:rPr kumimoji="0" lang="en-GB" sz="2800" b="1" i="0" u="sng"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line graph or histogram.</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en-GB" sz="2800" b="1" i="0" u="sng" strike="noStrike" cap="none" normalizeH="0" baseline="0" dirty="0" smtClean="0">
              <a:ln>
                <a:noFill/>
              </a:ln>
              <a:solidFill>
                <a:schemeClr val="tx1"/>
              </a:solidFill>
              <a:effectLst/>
              <a:latin typeface="Comic Sans MS" pitchFamily="66"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800" b="0" i="0" u="none" strike="noStrike" cap="none" normalizeH="0" baseline="0" dirty="0" smtClean="0">
                <a:ln>
                  <a:noFill/>
                </a:ln>
                <a:solidFill>
                  <a:schemeClr val="tx1"/>
                </a:solidFill>
                <a:effectLst/>
                <a:latin typeface="Comic Sans MS" pitchFamily="66" charset="0"/>
                <a:ea typeface="Times New Roman" pitchFamily="18" charset="0"/>
                <a:cs typeface="Arial" pitchFamily="34" charset="0"/>
              </a:rPr>
              <a:t>Example: Height</a:t>
            </a:r>
            <a:endParaRPr kumimoji="0" lang="en-GB"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72033" name="Picture 1" descr="Image: Height graph showing results of a group of individuals"/>
          <p:cNvPicPr>
            <a:picLocks noChangeAspect="1" noChangeArrowheads="1"/>
          </p:cNvPicPr>
          <p:nvPr/>
        </p:nvPicPr>
        <p:blipFill>
          <a:blip r:embed="rId3" r:link="rId4" cstate="print"/>
          <a:srcRect/>
          <a:stretch>
            <a:fillRect/>
          </a:stretch>
        </p:blipFill>
        <p:spPr bwMode="auto">
          <a:xfrm>
            <a:off x="2071670" y="2928934"/>
            <a:ext cx="5786478" cy="3695701"/>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t>Find out the blood groups of all students in the class and represent the data in an appropriate graph.</a:t>
            </a:r>
            <a:endParaRPr lang="en-US" sz="24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74828785"/>
              </p:ext>
            </p:extLst>
          </p:nvPr>
        </p:nvGraphicFramePr>
        <p:xfrm>
          <a:off x="971600" y="1412775"/>
          <a:ext cx="6912767" cy="4968551"/>
        </p:xfrm>
        <a:graphic>
          <a:graphicData uri="http://schemas.openxmlformats.org/drawingml/2006/table">
            <a:tbl>
              <a:tblPr firstRow="1" firstCol="1" bandRow="1">
                <a:tableStyleId>{5C22544A-7EE6-4342-B048-85BDC9FD1C3A}</a:tableStyleId>
              </a:tblPr>
              <a:tblGrid>
                <a:gridCol w="1312386"/>
                <a:gridCol w="2432030"/>
                <a:gridCol w="1011360"/>
                <a:gridCol w="2156991"/>
              </a:tblGrid>
              <a:tr h="198743">
                <a:tc>
                  <a:txBody>
                    <a:bodyPr/>
                    <a:lstStyle/>
                    <a:p>
                      <a:pPr marL="0" marR="0">
                        <a:lnSpc>
                          <a:spcPct val="115000"/>
                        </a:lnSpc>
                        <a:spcBef>
                          <a:spcPts val="0"/>
                        </a:spcBef>
                        <a:spcAft>
                          <a:spcPts val="0"/>
                        </a:spcAft>
                      </a:pPr>
                      <a:r>
                        <a:rPr lang="en-US" sz="1000" dirty="0">
                          <a:effectLst/>
                        </a:rPr>
                        <a:t>Student’s Name</a:t>
                      </a:r>
                      <a:endParaRPr lang="en-US" sz="1000" dirty="0">
                        <a:effectLst/>
                        <a:latin typeface="Calibri"/>
                        <a:ea typeface="Calibri"/>
                        <a:cs typeface="Times New Roman"/>
                      </a:endParaRPr>
                    </a:p>
                  </a:txBody>
                  <a:tcPr marL="64401" marR="64401" marT="0" marB="0"/>
                </a:tc>
                <a:tc>
                  <a:txBody>
                    <a:bodyPr/>
                    <a:lstStyle/>
                    <a:p>
                      <a:pPr marL="0" marR="0" algn="ctr">
                        <a:lnSpc>
                          <a:spcPct val="115000"/>
                        </a:lnSpc>
                        <a:spcBef>
                          <a:spcPts val="0"/>
                        </a:spcBef>
                        <a:spcAft>
                          <a:spcPts val="0"/>
                        </a:spcAft>
                      </a:pPr>
                      <a:r>
                        <a:rPr lang="en-US" sz="1000" dirty="0">
                          <a:effectLst/>
                        </a:rPr>
                        <a:t>       Blood group</a:t>
                      </a:r>
                      <a:endParaRPr lang="en-US" sz="1000" dirty="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Student’s Name</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      Blood group</a:t>
                      </a:r>
                      <a:endParaRPr lang="en-US" sz="1000">
                        <a:effectLst/>
                        <a:latin typeface="Calibri"/>
                        <a:ea typeface="Calibri"/>
                        <a:cs typeface="Times New Roman"/>
                      </a:endParaRPr>
                    </a:p>
                  </a:txBody>
                  <a:tcPr marL="64401" marR="64401" marT="0" marB="0"/>
                </a:tc>
              </a:tr>
              <a:tr h="397484">
                <a:tc>
                  <a:txBody>
                    <a:bodyPr/>
                    <a:lstStyle/>
                    <a:p>
                      <a:pPr marL="0" marR="0">
                        <a:lnSpc>
                          <a:spcPct val="115000"/>
                        </a:lnSpc>
                        <a:spcBef>
                          <a:spcPts val="0"/>
                        </a:spcBef>
                        <a:spcAft>
                          <a:spcPts val="0"/>
                        </a:spcAft>
                      </a:pPr>
                      <a:r>
                        <a:rPr lang="en-US" sz="1000">
                          <a:effectLst/>
                        </a:rPr>
                        <a:t>Avrati</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dirty="0">
                          <a:effectLst/>
                        </a:rPr>
                        <a:t> </a:t>
                      </a:r>
                    </a:p>
                    <a:p>
                      <a:pPr marL="0" marR="0">
                        <a:lnSpc>
                          <a:spcPct val="115000"/>
                        </a:lnSpc>
                        <a:spcBef>
                          <a:spcPts val="0"/>
                        </a:spcBef>
                        <a:spcAft>
                          <a:spcPts val="0"/>
                        </a:spcAft>
                      </a:pPr>
                      <a:r>
                        <a:rPr lang="en-US" sz="1000" dirty="0">
                          <a:effectLst/>
                        </a:rPr>
                        <a:t> </a:t>
                      </a:r>
                      <a:endParaRPr lang="en-US" sz="1000" dirty="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Rishabhraj </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dirty="0">
                          <a:effectLst/>
                        </a:rPr>
                        <a:t> </a:t>
                      </a:r>
                      <a:endParaRPr lang="en-US" sz="1000" dirty="0">
                        <a:effectLst/>
                        <a:latin typeface="Calibri"/>
                        <a:ea typeface="Calibri"/>
                        <a:cs typeface="Times New Roman"/>
                      </a:endParaRPr>
                    </a:p>
                  </a:txBody>
                  <a:tcPr marL="64401" marR="64401" marT="0" marB="0"/>
                </a:tc>
              </a:tr>
              <a:tr h="397484">
                <a:tc>
                  <a:txBody>
                    <a:bodyPr/>
                    <a:lstStyle/>
                    <a:p>
                      <a:pPr marL="0" marR="0">
                        <a:lnSpc>
                          <a:spcPct val="115000"/>
                        </a:lnSpc>
                        <a:spcBef>
                          <a:spcPts val="0"/>
                        </a:spcBef>
                        <a:spcAft>
                          <a:spcPts val="0"/>
                        </a:spcAft>
                      </a:pPr>
                      <a:r>
                        <a:rPr lang="en-US" sz="1000">
                          <a:effectLst/>
                        </a:rPr>
                        <a:t>Vasavi</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a:effectLst/>
                        </a:rPr>
                        <a:t> </a:t>
                      </a:r>
                    </a:p>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Karan</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r>
              <a:tr h="397484">
                <a:tc>
                  <a:txBody>
                    <a:bodyPr/>
                    <a:lstStyle/>
                    <a:p>
                      <a:pPr marL="0" marR="0">
                        <a:lnSpc>
                          <a:spcPct val="115000"/>
                        </a:lnSpc>
                        <a:spcBef>
                          <a:spcPts val="0"/>
                        </a:spcBef>
                        <a:spcAft>
                          <a:spcPts val="0"/>
                        </a:spcAft>
                      </a:pPr>
                      <a:r>
                        <a:rPr lang="en-US" sz="1000">
                          <a:effectLst/>
                        </a:rPr>
                        <a:t>Aman </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a:effectLst/>
                        </a:rPr>
                        <a:t> </a:t>
                      </a:r>
                    </a:p>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Avi</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r>
              <a:tr h="397484">
                <a:tc>
                  <a:txBody>
                    <a:bodyPr/>
                    <a:lstStyle/>
                    <a:p>
                      <a:pPr marL="0" marR="0">
                        <a:lnSpc>
                          <a:spcPct val="115000"/>
                        </a:lnSpc>
                        <a:spcBef>
                          <a:spcPts val="0"/>
                        </a:spcBef>
                        <a:spcAft>
                          <a:spcPts val="0"/>
                        </a:spcAft>
                      </a:pPr>
                      <a:r>
                        <a:rPr lang="en-US" sz="1000">
                          <a:effectLst/>
                        </a:rPr>
                        <a:t>Arya </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a:effectLst/>
                        </a:rPr>
                        <a:t> </a:t>
                      </a:r>
                    </a:p>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Rayna</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r>
              <a:tr h="397484">
                <a:tc>
                  <a:txBody>
                    <a:bodyPr/>
                    <a:lstStyle/>
                    <a:p>
                      <a:pPr marL="0" marR="0">
                        <a:lnSpc>
                          <a:spcPct val="115000"/>
                        </a:lnSpc>
                        <a:spcBef>
                          <a:spcPts val="0"/>
                        </a:spcBef>
                        <a:spcAft>
                          <a:spcPts val="0"/>
                        </a:spcAft>
                      </a:pPr>
                      <a:r>
                        <a:rPr lang="en-US" sz="1000">
                          <a:effectLst/>
                        </a:rPr>
                        <a:t>Aryan</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dirty="0">
                          <a:effectLst/>
                        </a:rPr>
                        <a:t> </a:t>
                      </a:r>
                    </a:p>
                    <a:p>
                      <a:pPr marL="0" marR="0">
                        <a:lnSpc>
                          <a:spcPct val="115000"/>
                        </a:lnSpc>
                        <a:spcBef>
                          <a:spcPts val="0"/>
                        </a:spcBef>
                        <a:spcAft>
                          <a:spcPts val="0"/>
                        </a:spcAft>
                      </a:pPr>
                      <a:r>
                        <a:rPr lang="en-US" sz="1000" dirty="0">
                          <a:effectLst/>
                        </a:rPr>
                        <a:t> </a:t>
                      </a:r>
                      <a:endParaRPr lang="en-US" sz="1000" dirty="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Manan </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r>
              <a:tr h="397484">
                <a:tc>
                  <a:txBody>
                    <a:bodyPr/>
                    <a:lstStyle/>
                    <a:p>
                      <a:pPr marL="0" marR="0">
                        <a:lnSpc>
                          <a:spcPct val="115000"/>
                        </a:lnSpc>
                        <a:spcBef>
                          <a:spcPts val="0"/>
                        </a:spcBef>
                        <a:spcAft>
                          <a:spcPts val="0"/>
                        </a:spcAft>
                      </a:pPr>
                      <a:r>
                        <a:rPr lang="en-US" sz="1000">
                          <a:effectLst/>
                        </a:rPr>
                        <a:t>Raghav </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a:effectLst/>
                        </a:rPr>
                        <a:t> </a:t>
                      </a:r>
                    </a:p>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Rohini</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r>
              <a:tr h="397484">
                <a:tc>
                  <a:txBody>
                    <a:bodyPr/>
                    <a:lstStyle/>
                    <a:p>
                      <a:pPr marL="0" marR="0">
                        <a:lnSpc>
                          <a:spcPct val="115000"/>
                        </a:lnSpc>
                        <a:spcBef>
                          <a:spcPts val="0"/>
                        </a:spcBef>
                        <a:spcAft>
                          <a:spcPts val="0"/>
                        </a:spcAft>
                      </a:pPr>
                      <a:r>
                        <a:rPr lang="en-US" sz="1000">
                          <a:effectLst/>
                        </a:rPr>
                        <a:t>Divyansh</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a:effectLst/>
                        </a:rPr>
                        <a:t> </a:t>
                      </a:r>
                    </a:p>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Harsh</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r>
              <a:tr h="397484">
                <a:tc>
                  <a:txBody>
                    <a:bodyPr/>
                    <a:lstStyle/>
                    <a:p>
                      <a:pPr marL="0" marR="0">
                        <a:lnSpc>
                          <a:spcPct val="115000"/>
                        </a:lnSpc>
                        <a:spcBef>
                          <a:spcPts val="0"/>
                        </a:spcBef>
                        <a:spcAft>
                          <a:spcPts val="0"/>
                        </a:spcAft>
                      </a:pPr>
                      <a:r>
                        <a:rPr lang="en-US" sz="1000">
                          <a:effectLst/>
                        </a:rPr>
                        <a:t>Sanya</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a:effectLst/>
                        </a:rPr>
                        <a:t> </a:t>
                      </a:r>
                    </a:p>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Archita </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r>
              <a:tr h="397484">
                <a:tc>
                  <a:txBody>
                    <a:bodyPr/>
                    <a:lstStyle/>
                    <a:p>
                      <a:pPr marL="0" marR="0">
                        <a:lnSpc>
                          <a:spcPct val="115000"/>
                        </a:lnSpc>
                        <a:spcBef>
                          <a:spcPts val="0"/>
                        </a:spcBef>
                        <a:spcAft>
                          <a:spcPts val="0"/>
                        </a:spcAft>
                      </a:pPr>
                      <a:r>
                        <a:rPr lang="en-US" sz="1000">
                          <a:effectLst/>
                        </a:rPr>
                        <a:t>Krish</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a:effectLst/>
                        </a:rPr>
                        <a:t> </a:t>
                      </a:r>
                    </a:p>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Yash</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r>
              <a:tr h="397484">
                <a:tc>
                  <a:txBody>
                    <a:bodyPr/>
                    <a:lstStyle/>
                    <a:p>
                      <a:pPr marL="0" marR="0">
                        <a:lnSpc>
                          <a:spcPct val="115000"/>
                        </a:lnSpc>
                        <a:spcBef>
                          <a:spcPts val="0"/>
                        </a:spcBef>
                        <a:spcAft>
                          <a:spcPts val="0"/>
                        </a:spcAft>
                      </a:pPr>
                      <a:r>
                        <a:rPr lang="en-US" sz="1000">
                          <a:effectLst/>
                        </a:rPr>
                        <a:t>Jeevika</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a:effectLst/>
                        </a:rPr>
                        <a:t> </a:t>
                      </a:r>
                    </a:p>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Ananya</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dirty="0">
                          <a:effectLst/>
                        </a:rPr>
                        <a:t> </a:t>
                      </a:r>
                      <a:endParaRPr lang="en-US" sz="1000" dirty="0">
                        <a:effectLst/>
                        <a:latin typeface="Calibri"/>
                        <a:ea typeface="Calibri"/>
                        <a:cs typeface="Times New Roman"/>
                      </a:endParaRPr>
                    </a:p>
                  </a:txBody>
                  <a:tcPr marL="64401" marR="64401" marT="0" marB="0"/>
                </a:tc>
              </a:tr>
              <a:tr h="397484">
                <a:tc>
                  <a:txBody>
                    <a:bodyPr/>
                    <a:lstStyle/>
                    <a:p>
                      <a:pPr marL="0" marR="0">
                        <a:lnSpc>
                          <a:spcPct val="115000"/>
                        </a:lnSpc>
                        <a:spcBef>
                          <a:spcPts val="0"/>
                        </a:spcBef>
                        <a:spcAft>
                          <a:spcPts val="0"/>
                        </a:spcAft>
                      </a:pPr>
                      <a:r>
                        <a:rPr lang="en-US" sz="1000">
                          <a:effectLst/>
                        </a:rPr>
                        <a:t>Tarini</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 </a:t>
                      </a:r>
                    </a:p>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Jessica</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dirty="0">
                          <a:effectLst/>
                        </a:rPr>
                        <a:t> </a:t>
                      </a:r>
                      <a:endParaRPr lang="en-US" sz="1000" dirty="0">
                        <a:effectLst/>
                        <a:latin typeface="Calibri"/>
                        <a:ea typeface="Calibri"/>
                        <a:cs typeface="Times New Roman"/>
                      </a:endParaRPr>
                    </a:p>
                  </a:txBody>
                  <a:tcPr marL="64401" marR="64401" marT="0" marB="0"/>
                </a:tc>
              </a:tr>
              <a:tr h="397484">
                <a:tc>
                  <a:txBody>
                    <a:bodyPr/>
                    <a:lstStyle/>
                    <a:p>
                      <a:pPr marL="0" marR="0">
                        <a:lnSpc>
                          <a:spcPct val="115000"/>
                        </a:lnSpc>
                        <a:spcBef>
                          <a:spcPts val="0"/>
                        </a:spcBef>
                        <a:spcAft>
                          <a:spcPts val="0"/>
                        </a:spcAft>
                      </a:pPr>
                      <a:r>
                        <a:rPr lang="en-US" sz="1000">
                          <a:effectLst/>
                        </a:rPr>
                        <a:t>Aashra</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 </a:t>
                      </a:r>
                    </a:p>
                    <a:p>
                      <a:pPr marL="0" marR="0">
                        <a:lnSpc>
                          <a:spcPct val="115000"/>
                        </a:lnSpc>
                        <a:spcBef>
                          <a:spcPts val="0"/>
                        </a:spcBef>
                        <a:spcAft>
                          <a:spcPts val="0"/>
                        </a:spcAft>
                      </a:pPr>
                      <a:r>
                        <a:rPr lang="en-US" sz="1000">
                          <a:effectLst/>
                        </a:rPr>
                        <a:t> </a:t>
                      </a:r>
                      <a:endParaRPr lang="en-US" sz="1000">
                        <a:effectLst/>
                        <a:latin typeface="Calibri"/>
                        <a:ea typeface="Calibri"/>
                        <a:cs typeface="Times New Roman"/>
                      </a:endParaRPr>
                    </a:p>
                  </a:txBody>
                  <a:tcPr marL="64401" marR="64401" marT="0" marB="0"/>
                </a:tc>
                <a:tc>
                  <a:txBody>
                    <a:bodyPr/>
                    <a:lstStyle/>
                    <a:p>
                      <a:pPr marL="0" marR="0">
                        <a:lnSpc>
                          <a:spcPct val="115000"/>
                        </a:lnSpc>
                        <a:spcBef>
                          <a:spcPts val="0"/>
                        </a:spcBef>
                        <a:spcAft>
                          <a:spcPts val="0"/>
                        </a:spcAft>
                      </a:pPr>
                      <a:r>
                        <a:rPr lang="en-US" sz="1000">
                          <a:effectLst/>
                        </a:rPr>
                        <a:t>Arnav</a:t>
                      </a:r>
                      <a:endParaRPr lang="en-US" sz="1000">
                        <a:effectLst/>
                        <a:latin typeface="Calibri"/>
                        <a:ea typeface="Calibri"/>
                        <a:cs typeface="Times New Roman"/>
                      </a:endParaRPr>
                    </a:p>
                  </a:txBody>
                  <a:tcPr marL="64401" marR="64401" marT="0" marB="0" anchor="ctr"/>
                </a:tc>
                <a:tc>
                  <a:txBody>
                    <a:bodyPr/>
                    <a:lstStyle/>
                    <a:p>
                      <a:pPr marL="0" marR="0">
                        <a:lnSpc>
                          <a:spcPct val="115000"/>
                        </a:lnSpc>
                        <a:spcBef>
                          <a:spcPts val="0"/>
                        </a:spcBef>
                        <a:spcAft>
                          <a:spcPts val="0"/>
                        </a:spcAft>
                      </a:pPr>
                      <a:r>
                        <a:rPr lang="en-US" sz="1000" dirty="0">
                          <a:effectLst/>
                        </a:rPr>
                        <a:t> </a:t>
                      </a:r>
                      <a:endParaRPr lang="en-US" sz="1000" dirty="0">
                        <a:effectLst/>
                        <a:latin typeface="Calibri"/>
                        <a:ea typeface="Calibri"/>
                        <a:cs typeface="Times New Roman"/>
                      </a:endParaRPr>
                    </a:p>
                  </a:txBody>
                  <a:tcPr marL="64401" marR="64401" marT="0" marB="0"/>
                </a:tc>
              </a:tr>
            </a:tbl>
          </a:graphicData>
        </a:graphic>
      </p:graphicFrame>
    </p:spTree>
    <p:extLst>
      <p:ext uri="{BB962C8B-B14F-4D97-AF65-F5344CB8AC3E}">
        <p14:creationId xmlns:p14="http://schemas.microsoft.com/office/powerpoint/2010/main" val="155430652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4414" y="214290"/>
            <a:ext cx="7063152" cy="646331"/>
          </a:xfrm>
          <a:prstGeom prst="rect">
            <a:avLst/>
          </a:prstGeom>
        </p:spPr>
        <p:txBody>
          <a:bodyPr wrap="none">
            <a:spAutoFit/>
          </a:bodyPr>
          <a:lstStyle/>
          <a:p>
            <a:r>
              <a:rPr lang="en-GB" sz="3600" b="1" dirty="0" smtClean="0">
                <a:latin typeface="Comic Sans MS" pitchFamily="66" charset="0"/>
                <a:ea typeface="Times New Roman" pitchFamily="18" charset="0"/>
                <a:cs typeface="Times New Roman" pitchFamily="18" charset="0"/>
              </a:rPr>
              <a:t>Discontinuous variation-Graphs</a:t>
            </a:r>
            <a:endParaRPr lang="en-GB" sz="3600" dirty="0"/>
          </a:p>
        </p:txBody>
      </p:sp>
      <p:sp>
        <p:nvSpPr>
          <p:cNvPr id="169986" name="Rectangle 2"/>
          <p:cNvSpPr>
            <a:spLocks noChangeArrowheads="1"/>
          </p:cNvSpPr>
          <p:nvPr/>
        </p:nvSpPr>
        <p:spPr bwMode="auto">
          <a:xfrm>
            <a:off x="-32" y="1071546"/>
            <a:ext cx="9333004" cy="181588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28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Discontinuous variation is represented as a </a:t>
            </a:r>
            <a:r>
              <a:rPr kumimoji="0" lang="en-GB" sz="2800" b="1" i="0" u="sng"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Bar Graph</a:t>
            </a:r>
            <a:r>
              <a:rPr kumimoji="0" lang="en-GB" sz="2800" b="0"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2800" b="1" i="0" u="none" strike="noStrike" cap="none" normalizeH="0" baseline="0" dirty="0" smtClean="0">
                <a:ln>
                  <a:noFill/>
                </a:ln>
                <a:solidFill>
                  <a:schemeClr val="tx1"/>
                </a:solidFill>
                <a:effectLst/>
                <a:latin typeface="Comic Sans MS" pitchFamily="66" charset="0"/>
                <a:ea typeface="Times New Roman" pitchFamily="18" charset="0"/>
                <a:cs typeface="Times New Roman" pitchFamily="18" charset="0"/>
              </a:rPr>
              <a:t>Example: Blood groups (A, B, AB or O)</a:t>
            </a:r>
            <a:endParaRPr kumimoji="0" lang="en-GB" sz="28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sz="2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69985" name="Picture 1" descr="http://www.bbc.co.uk/schools/ks3bitesize/science/images/blood_groups_graph.gif"/>
          <p:cNvPicPr>
            <a:picLocks noChangeAspect="1" noChangeArrowheads="1"/>
          </p:cNvPicPr>
          <p:nvPr/>
        </p:nvPicPr>
        <p:blipFill>
          <a:blip r:embed="rId3" r:link="rId4" cstate="print"/>
          <a:srcRect/>
          <a:stretch>
            <a:fillRect/>
          </a:stretch>
        </p:blipFill>
        <p:spPr bwMode="auto">
          <a:xfrm>
            <a:off x="2000232" y="2500330"/>
            <a:ext cx="4914900" cy="4071942"/>
          </a:xfrm>
          <a:prstGeom prst="rect">
            <a:avLst/>
          </a:prstGeom>
          <a:noFill/>
        </p:spPr>
      </p:pic>
      <p:sp>
        <p:nvSpPr>
          <p:cNvPr id="169987" name="Rectangle 3"/>
          <p:cNvSpPr>
            <a:spLocks noChangeArrowheads="1"/>
          </p:cNvSpPr>
          <p:nvPr/>
        </p:nvSpPr>
        <p:spPr bwMode="auto">
          <a:xfrm>
            <a:off x="0" y="40576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429520" y="0"/>
            <a:ext cx="1714480" cy="338554"/>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defRPr/>
            </a:pPr>
            <a:r>
              <a:rPr lang="en-GB" sz="1600" dirty="0">
                <a:solidFill>
                  <a:schemeClr val="bg1"/>
                </a:solidFill>
                <a:latin typeface="Verdana" pitchFamily="34" charset="0"/>
                <a:ea typeface="Verdana" pitchFamily="34" charset="0"/>
                <a:cs typeface="Verdana" pitchFamily="34" charset="0"/>
              </a:rPr>
              <a:t>KS3 starter</a:t>
            </a:r>
          </a:p>
        </p:txBody>
      </p:sp>
      <p:sp>
        <p:nvSpPr>
          <p:cNvPr id="2053" name="TextBox 7"/>
          <p:cNvSpPr txBox="1">
            <a:spLocks noChangeArrowheads="1"/>
          </p:cNvSpPr>
          <p:nvPr/>
        </p:nvSpPr>
        <p:spPr bwMode="auto">
          <a:xfrm>
            <a:off x="0" y="6572250"/>
            <a:ext cx="4286250" cy="277813"/>
          </a:xfrm>
          <a:prstGeom prst="rect">
            <a:avLst/>
          </a:prstGeom>
          <a:noFill/>
          <a:ln w="9525">
            <a:noFill/>
            <a:miter lim="800000"/>
            <a:headEnd/>
            <a:tailEnd/>
          </a:ln>
        </p:spPr>
        <p:txBody>
          <a:bodyPr>
            <a:spAutoFit/>
          </a:bodyPr>
          <a:lstStyle/>
          <a:p>
            <a:r>
              <a:rPr lang="en-GB" sz="1200">
                <a:latin typeface="Calibri" pitchFamily="34" charset="0"/>
              </a:rPr>
              <a:t>© </a:t>
            </a:r>
            <a:r>
              <a:rPr lang="en-GB" sz="1200">
                <a:latin typeface="Calibri" pitchFamily="34" charset="0"/>
                <a:hlinkClick r:id="rId2"/>
              </a:rPr>
              <a:t>Snapshot Science</a:t>
            </a:r>
            <a:r>
              <a:rPr lang="en-GB" sz="1200">
                <a:latin typeface="Calibri" pitchFamily="34" charset="0"/>
              </a:rPr>
              <a:t>, 2010</a:t>
            </a:r>
          </a:p>
        </p:txBody>
      </p:sp>
      <p:sp>
        <p:nvSpPr>
          <p:cNvPr id="2054" name="Text Box 16"/>
          <p:cNvSpPr txBox="1">
            <a:spLocks noChangeArrowheads="1"/>
          </p:cNvSpPr>
          <p:nvPr/>
        </p:nvSpPr>
        <p:spPr bwMode="auto">
          <a:xfrm>
            <a:off x="304800" y="620713"/>
            <a:ext cx="8534400" cy="830262"/>
          </a:xfrm>
          <a:prstGeom prst="rect">
            <a:avLst/>
          </a:prstGeom>
          <a:noFill/>
          <a:ln w="9525">
            <a:noFill/>
            <a:miter lim="800000"/>
            <a:headEnd/>
            <a:tailEnd/>
          </a:ln>
        </p:spPr>
        <p:txBody>
          <a:bodyPr>
            <a:spAutoFit/>
          </a:bodyPr>
          <a:lstStyle/>
          <a:p>
            <a:pPr>
              <a:spcBef>
                <a:spcPct val="50000"/>
              </a:spcBef>
            </a:pPr>
            <a:r>
              <a:rPr lang="en-GB" sz="2400">
                <a:latin typeface="Verdana" pitchFamily="34" charset="0"/>
              </a:rPr>
              <a:t>The Redlove apple will be available to buy from British supermarkets soon.</a:t>
            </a:r>
          </a:p>
        </p:txBody>
      </p:sp>
      <p:sp>
        <p:nvSpPr>
          <p:cNvPr id="2055" name="Text Box 19"/>
          <p:cNvSpPr txBox="1">
            <a:spLocks noChangeArrowheads="1"/>
          </p:cNvSpPr>
          <p:nvPr/>
        </p:nvSpPr>
        <p:spPr bwMode="auto">
          <a:xfrm>
            <a:off x="468313" y="5559425"/>
            <a:ext cx="8001000" cy="523875"/>
          </a:xfrm>
          <a:prstGeom prst="rect">
            <a:avLst/>
          </a:prstGeom>
          <a:noFill/>
          <a:ln w="9525">
            <a:noFill/>
            <a:miter lim="800000"/>
            <a:headEnd/>
            <a:tailEnd/>
          </a:ln>
        </p:spPr>
        <p:txBody>
          <a:bodyPr>
            <a:spAutoFit/>
          </a:bodyPr>
          <a:lstStyle/>
          <a:p>
            <a:pPr>
              <a:spcBef>
                <a:spcPct val="50000"/>
              </a:spcBef>
            </a:pPr>
            <a:r>
              <a:rPr lang="en-GB" sz="2800">
                <a:solidFill>
                  <a:srgbClr val="002060"/>
                </a:solidFill>
                <a:latin typeface="Verdana" pitchFamily="34" charset="0"/>
              </a:rPr>
              <a:t>Why would supermarkets want to stock it?</a:t>
            </a:r>
          </a:p>
        </p:txBody>
      </p:sp>
      <p:pic>
        <p:nvPicPr>
          <p:cNvPr id="2056" name="Picture 308" descr="redlove apple.jpg"/>
          <p:cNvPicPr>
            <a:picLocks noChangeAspect="1"/>
          </p:cNvPicPr>
          <p:nvPr/>
        </p:nvPicPr>
        <p:blipFill>
          <a:blip r:embed="rId3" cstate="print"/>
          <a:srcRect/>
          <a:stretch>
            <a:fillRect/>
          </a:stretch>
        </p:blipFill>
        <p:spPr bwMode="auto">
          <a:xfrm>
            <a:off x="2484438" y="1844675"/>
            <a:ext cx="3963987" cy="3414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7429520" y="0"/>
            <a:ext cx="1714480" cy="338554"/>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defRPr/>
            </a:pPr>
            <a:r>
              <a:rPr lang="en-GB" sz="1600" dirty="0">
                <a:solidFill>
                  <a:schemeClr val="bg1"/>
                </a:solidFill>
                <a:latin typeface="Verdana" pitchFamily="34" charset="0"/>
                <a:ea typeface="Verdana" pitchFamily="34" charset="0"/>
                <a:cs typeface="Verdana" pitchFamily="34" charset="0"/>
              </a:rPr>
              <a:t>KS3 activity</a:t>
            </a:r>
          </a:p>
        </p:txBody>
      </p:sp>
      <p:sp>
        <p:nvSpPr>
          <p:cNvPr id="3077" name="TextBox 7"/>
          <p:cNvSpPr txBox="1">
            <a:spLocks noChangeArrowheads="1"/>
          </p:cNvSpPr>
          <p:nvPr/>
        </p:nvSpPr>
        <p:spPr bwMode="auto">
          <a:xfrm>
            <a:off x="0" y="6572250"/>
            <a:ext cx="4286250" cy="277813"/>
          </a:xfrm>
          <a:prstGeom prst="rect">
            <a:avLst/>
          </a:prstGeom>
          <a:noFill/>
          <a:ln w="9525">
            <a:noFill/>
            <a:miter lim="800000"/>
            <a:headEnd/>
            <a:tailEnd/>
          </a:ln>
        </p:spPr>
        <p:txBody>
          <a:bodyPr>
            <a:spAutoFit/>
          </a:bodyPr>
          <a:lstStyle/>
          <a:p>
            <a:r>
              <a:rPr lang="en-GB" sz="1200">
                <a:latin typeface="Calibri" pitchFamily="34" charset="0"/>
              </a:rPr>
              <a:t>© </a:t>
            </a:r>
            <a:r>
              <a:rPr lang="en-GB" sz="1200">
                <a:latin typeface="Calibri" pitchFamily="34" charset="0"/>
                <a:hlinkClick r:id="rId2"/>
              </a:rPr>
              <a:t>Snapshot Science</a:t>
            </a:r>
            <a:r>
              <a:rPr lang="en-GB" sz="1200">
                <a:latin typeface="Calibri" pitchFamily="34" charset="0"/>
              </a:rPr>
              <a:t>, 2010</a:t>
            </a:r>
          </a:p>
        </p:txBody>
      </p:sp>
      <p:sp>
        <p:nvSpPr>
          <p:cNvPr id="3078" name="Text Box 16"/>
          <p:cNvSpPr txBox="1">
            <a:spLocks noChangeArrowheads="1"/>
          </p:cNvSpPr>
          <p:nvPr/>
        </p:nvSpPr>
        <p:spPr bwMode="auto">
          <a:xfrm>
            <a:off x="304800" y="404813"/>
            <a:ext cx="8534400" cy="2124075"/>
          </a:xfrm>
          <a:prstGeom prst="rect">
            <a:avLst/>
          </a:prstGeom>
          <a:noFill/>
          <a:ln w="9525">
            <a:noFill/>
            <a:miter lim="800000"/>
            <a:headEnd/>
            <a:tailEnd/>
          </a:ln>
        </p:spPr>
        <p:txBody>
          <a:bodyPr>
            <a:spAutoFit/>
          </a:bodyPr>
          <a:lstStyle/>
          <a:p>
            <a:pPr>
              <a:spcBef>
                <a:spcPct val="50000"/>
              </a:spcBef>
            </a:pPr>
            <a:r>
              <a:rPr lang="en-GB" sz="2400">
                <a:latin typeface="Verdana" pitchFamily="34" charset="0"/>
              </a:rPr>
              <a:t>People in Iran have been eating red-fleshed apples from wild trees for centuries. The apples taste very sour.</a:t>
            </a:r>
          </a:p>
          <a:p>
            <a:pPr>
              <a:spcBef>
                <a:spcPct val="50000"/>
              </a:spcBef>
            </a:pPr>
            <a:r>
              <a:rPr lang="en-GB" sz="2400" b="1">
                <a:solidFill>
                  <a:srgbClr val="002060"/>
                </a:solidFill>
                <a:latin typeface="Verdana" pitchFamily="34" charset="0"/>
              </a:rPr>
              <a:t>How did a grower produce apples that we would want to eat?</a:t>
            </a:r>
          </a:p>
        </p:txBody>
      </p:sp>
      <p:sp>
        <p:nvSpPr>
          <p:cNvPr id="3079" name="Text Box 17"/>
          <p:cNvSpPr txBox="1">
            <a:spLocks noChangeArrowheads="1"/>
          </p:cNvSpPr>
          <p:nvPr/>
        </p:nvSpPr>
        <p:spPr bwMode="auto">
          <a:xfrm>
            <a:off x="381000" y="2636838"/>
            <a:ext cx="3810000" cy="1200150"/>
          </a:xfrm>
          <a:prstGeom prst="rect">
            <a:avLst/>
          </a:prstGeom>
          <a:noFill/>
          <a:ln w="9525">
            <a:noFill/>
            <a:miter lim="800000"/>
            <a:headEnd/>
            <a:tailEnd/>
          </a:ln>
        </p:spPr>
        <p:txBody>
          <a:bodyPr>
            <a:spAutoFit/>
          </a:bodyPr>
          <a:lstStyle/>
          <a:p>
            <a:pPr>
              <a:spcBef>
                <a:spcPct val="50000"/>
              </a:spcBef>
            </a:pPr>
            <a:r>
              <a:rPr lang="en-GB" sz="2400">
                <a:latin typeface="Verdana" pitchFamily="34" charset="0"/>
              </a:rPr>
              <a:t>Iranian small red-fleshed apples that taste very sour.</a:t>
            </a:r>
          </a:p>
        </p:txBody>
      </p:sp>
      <p:sp>
        <p:nvSpPr>
          <p:cNvPr id="3080" name="Text Box 18"/>
          <p:cNvSpPr txBox="1">
            <a:spLocks noChangeArrowheads="1"/>
          </p:cNvSpPr>
          <p:nvPr/>
        </p:nvSpPr>
        <p:spPr bwMode="auto">
          <a:xfrm>
            <a:off x="4648200" y="2936875"/>
            <a:ext cx="4114800" cy="830263"/>
          </a:xfrm>
          <a:prstGeom prst="rect">
            <a:avLst/>
          </a:prstGeom>
          <a:noFill/>
          <a:ln w="9525">
            <a:noFill/>
            <a:miter lim="800000"/>
            <a:headEnd/>
            <a:tailEnd/>
          </a:ln>
        </p:spPr>
        <p:txBody>
          <a:bodyPr>
            <a:spAutoFit/>
          </a:bodyPr>
          <a:lstStyle/>
          <a:p>
            <a:pPr>
              <a:spcBef>
                <a:spcPct val="50000"/>
              </a:spcBef>
            </a:pPr>
            <a:r>
              <a:rPr lang="en-GB" sz="2400">
                <a:latin typeface="Verdana" pitchFamily="34" charset="0"/>
              </a:rPr>
              <a:t>Gala apples - large tasty white-fleshed apples.</a:t>
            </a:r>
          </a:p>
        </p:txBody>
      </p:sp>
      <p:pic>
        <p:nvPicPr>
          <p:cNvPr id="3081" name="Picture 308" descr="bakran red apple.jpg"/>
          <p:cNvPicPr>
            <a:picLocks noChangeAspect="1"/>
          </p:cNvPicPr>
          <p:nvPr/>
        </p:nvPicPr>
        <p:blipFill>
          <a:blip r:embed="rId3" cstate="print"/>
          <a:srcRect/>
          <a:stretch>
            <a:fillRect/>
          </a:stretch>
        </p:blipFill>
        <p:spPr bwMode="auto">
          <a:xfrm>
            <a:off x="468313" y="4149725"/>
            <a:ext cx="3222625" cy="2147888"/>
          </a:xfrm>
          <a:prstGeom prst="rect">
            <a:avLst/>
          </a:prstGeom>
          <a:noFill/>
          <a:ln w="9525">
            <a:noFill/>
            <a:miter lim="800000"/>
            <a:headEnd/>
            <a:tailEnd/>
          </a:ln>
        </p:spPr>
      </p:pic>
      <p:pic>
        <p:nvPicPr>
          <p:cNvPr id="3082" name="Picture 309" descr="apple.jpg"/>
          <p:cNvPicPr>
            <a:picLocks noChangeAspect="1"/>
          </p:cNvPicPr>
          <p:nvPr/>
        </p:nvPicPr>
        <p:blipFill>
          <a:blip r:embed="rId4" cstate="print"/>
          <a:srcRect/>
          <a:stretch>
            <a:fillRect/>
          </a:stretch>
        </p:blipFill>
        <p:spPr bwMode="auto">
          <a:xfrm>
            <a:off x="5292725" y="3789363"/>
            <a:ext cx="2303463" cy="23955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151"/>
          <p:cNvSpPr txBox="1">
            <a:spLocks noChangeArrowheads="1"/>
          </p:cNvSpPr>
          <p:nvPr/>
        </p:nvSpPr>
        <p:spPr bwMode="auto">
          <a:xfrm>
            <a:off x="395288" y="765175"/>
            <a:ext cx="8534400" cy="1200150"/>
          </a:xfrm>
          <a:prstGeom prst="rect">
            <a:avLst/>
          </a:prstGeom>
          <a:noFill/>
          <a:ln w="9525">
            <a:noFill/>
            <a:miter lim="800000"/>
            <a:headEnd/>
            <a:tailEnd/>
          </a:ln>
        </p:spPr>
        <p:txBody>
          <a:bodyPr>
            <a:spAutoFit/>
          </a:bodyPr>
          <a:lstStyle/>
          <a:p>
            <a:pPr>
              <a:spcBef>
                <a:spcPct val="50000"/>
              </a:spcBef>
            </a:pPr>
            <a:r>
              <a:rPr lang="en-GB" sz="2400">
                <a:latin typeface="Verdana" pitchFamily="34" charset="0"/>
              </a:rPr>
              <a:t>If he breeds the two plants together then the offspring will have a variety of their parent’s characteristics.</a:t>
            </a:r>
          </a:p>
        </p:txBody>
      </p:sp>
      <p:sp>
        <p:nvSpPr>
          <p:cNvPr id="4099" name="Text Box 154"/>
          <p:cNvSpPr txBox="1">
            <a:spLocks noChangeArrowheads="1"/>
          </p:cNvSpPr>
          <p:nvPr/>
        </p:nvSpPr>
        <p:spPr bwMode="auto">
          <a:xfrm>
            <a:off x="539750" y="4581525"/>
            <a:ext cx="8001000" cy="1938338"/>
          </a:xfrm>
          <a:prstGeom prst="rect">
            <a:avLst/>
          </a:prstGeom>
          <a:noFill/>
          <a:ln w="9525">
            <a:noFill/>
            <a:miter lim="800000"/>
            <a:headEnd/>
            <a:tailEnd/>
          </a:ln>
        </p:spPr>
        <p:txBody>
          <a:bodyPr>
            <a:spAutoFit/>
          </a:bodyPr>
          <a:lstStyle/>
          <a:p>
            <a:pPr>
              <a:spcBef>
                <a:spcPct val="50000"/>
              </a:spcBef>
            </a:pPr>
            <a:r>
              <a:rPr lang="en-GB" sz="2400">
                <a:latin typeface="Verdana" pitchFamily="34" charset="0"/>
              </a:rPr>
              <a:t>To get the ideal red fleshed apple the grower must breed together the best two offspring, and keep repeating this over and over.</a:t>
            </a:r>
          </a:p>
          <a:p>
            <a:pPr>
              <a:spcBef>
                <a:spcPct val="50000"/>
              </a:spcBef>
            </a:pPr>
            <a:r>
              <a:rPr lang="en-GB" sz="2400">
                <a:latin typeface="Verdana" pitchFamily="34" charset="0"/>
              </a:rPr>
              <a:t>This is called </a:t>
            </a:r>
            <a:r>
              <a:rPr lang="en-GB" sz="3200" b="1">
                <a:solidFill>
                  <a:srgbClr val="002060"/>
                </a:solidFill>
                <a:latin typeface="Verdana" pitchFamily="34" charset="0"/>
              </a:rPr>
              <a:t>selective breeding</a:t>
            </a:r>
            <a:endParaRPr lang="en-GB" sz="2400" b="1">
              <a:solidFill>
                <a:srgbClr val="002060"/>
              </a:solidFill>
              <a:latin typeface="Verdana" pitchFamily="34" charset="0"/>
            </a:endParaRPr>
          </a:p>
        </p:txBody>
      </p:sp>
      <p:pic>
        <p:nvPicPr>
          <p:cNvPr id="4100" name="Picture 301" descr="apple.jpg"/>
          <p:cNvPicPr>
            <a:picLocks noChangeAspect="1"/>
          </p:cNvPicPr>
          <p:nvPr/>
        </p:nvPicPr>
        <p:blipFill>
          <a:blip r:embed="rId2" cstate="print"/>
          <a:srcRect/>
          <a:stretch>
            <a:fillRect/>
          </a:stretch>
        </p:blipFill>
        <p:spPr bwMode="auto">
          <a:xfrm>
            <a:off x="611188" y="2420938"/>
            <a:ext cx="1368425" cy="1422400"/>
          </a:xfrm>
          <a:prstGeom prst="rect">
            <a:avLst/>
          </a:prstGeom>
          <a:noFill/>
          <a:ln w="9525">
            <a:noFill/>
            <a:miter lim="800000"/>
            <a:headEnd/>
            <a:tailEnd/>
          </a:ln>
        </p:spPr>
      </p:pic>
      <p:pic>
        <p:nvPicPr>
          <p:cNvPr id="4101" name="Picture 302" descr="apple.jpg"/>
          <p:cNvPicPr>
            <a:picLocks noChangeAspect="1"/>
          </p:cNvPicPr>
          <p:nvPr/>
        </p:nvPicPr>
        <p:blipFill>
          <a:blip r:embed="rId3" cstate="print">
            <a:lum bright="20000"/>
          </a:blip>
          <a:srcRect/>
          <a:stretch>
            <a:fillRect/>
          </a:stretch>
        </p:blipFill>
        <p:spPr bwMode="auto">
          <a:xfrm>
            <a:off x="6516688" y="2205038"/>
            <a:ext cx="1871662" cy="1946275"/>
          </a:xfrm>
          <a:prstGeom prst="rect">
            <a:avLst/>
          </a:prstGeom>
          <a:noFill/>
          <a:ln w="9525">
            <a:noFill/>
            <a:miter lim="800000"/>
            <a:headEnd/>
            <a:tailEnd/>
          </a:ln>
        </p:spPr>
      </p:pic>
      <p:pic>
        <p:nvPicPr>
          <p:cNvPr id="4102" name="Picture 303" descr="apple.jpg"/>
          <p:cNvPicPr>
            <a:picLocks noChangeAspect="1"/>
          </p:cNvPicPr>
          <p:nvPr/>
        </p:nvPicPr>
        <p:blipFill>
          <a:blip r:embed="rId4" cstate="print"/>
          <a:srcRect/>
          <a:stretch>
            <a:fillRect/>
          </a:stretch>
        </p:blipFill>
        <p:spPr bwMode="auto">
          <a:xfrm>
            <a:off x="2627313" y="2781300"/>
            <a:ext cx="1022350" cy="1062038"/>
          </a:xfrm>
          <a:prstGeom prst="rect">
            <a:avLst/>
          </a:prstGeom>
          <a:noFill/>
          <a:ln w="9525">
            <a:noFill/>
            <a:miter lim="800000"/>
            <a:headEnd/>
            <a:tailEnd/>
          </a:ln>
        </p:spPr>
      </p:pic>
      <p:pic>
        <p:nvPicPr>
          <p:cNvPr id="4103" name="Picture 304" descr="apple.jpg"/>
          <p:cNvPicPr>
            <a:picLocks noChangeAspect="1"/>
          </p:cNvPicPr>
          <p:nvPr/>
        </p:nvPicPr>
        <p:blipFill>
          <a:blip r:embed="rId5" cstate="print">
            <a:lum bright="20000" contrast="30000"/>
          </a:blip>
          <a:srcRect/>
          <a:stretch>
            <a:fillRect/>
          </a:stretch>
        </p:blipFill>
        <p:spPr bwMode="auto">
          <a:xfrm>
            <a:off x="4500563" y="2420938"/>
            <a:ext cx="1511300" cy="1573212"/>
          </a:xfrm>
          <a:prstGeom prst="rect">
            <a:avLst/>
          </a:prstGeom>
          <a:noFill/>
          <a:ln w="9525">
            <a:noFill/>
            <a:miter lim="800000"/>
            <a:headEnd/>
            <a:tailEnd/>
          </a:ln>
        </p:spPr>
      </p:pic>
      <p:sp>
        <p:nvSpPr>
          <p:cNvPr id="306" name="TextBox 305"/>
          <p:cNvSpPr txBox="1"/>
          <p:nvPr/>
        </p:nvSpPr>
        <p:spPr>
          <a:xfrm>
            <a:off x="7429520" y="0"/>
            <a:ext cx="1714480" cy="338554"/>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defRPr/>
            </a:pPr>
            <a:r>
              <a:rPr lang="en-GB" sz="1600" dirty="0">
                <a:solidFill>
                  <a:schemeClr val="bg1"/>
                </a:solidFill>
                <a:latin typeface="Verdana" pitchFamily="34" charset="0"/>
                <a:ea typeface="Verdana" pitchFamily="34" charset="0"/>
                <a:cs typeface="Verdana" pitchFamily="34" charset="0"/>
              </a:rPr>
              <a:t>KS3 activity</a:t>
            </a:r>
          </a:p>
        </p:txBody>
      </p:sp>
      <p:sp>
        <p:nvSpPr>
          <p:cNvPr id="4107" name="TextBox 7"/>
          <p:cNvSpPr txBox="1">
            <a:spLocks noChangeArrowheads="1"/>
          </p:cNvSpPr>
          <p:nvPr/>
        </p:nvSpPr>
        <p:spPr bwMode="auto">
          <a:xfrm>
            <a:off x="0" y="6572250"/>
            <a:ext cx="4286250" cy="277813"/>
          </a:xfrm>
          <a:prstGeom prst="rect">
            <a:avLst/>
          </a:prstGeom>
          <a:noFill/>
          <a:ln w="9525">
            <a:noFill/>
            <a:miter lim="800000"/>
            <a:headEnd/>
            <a:tailEnd/>
          </a:ln>
        </p:spPr>
        <p:txBody>
          <a:bodyPr>
            <a:spAutoFit/>
          </a:bodyPr>
          <a:lstStyle/>
          <a:p>
            <a:r>
              <a:rPr lang="en-GB" sz="1200">
                <a:latin typeface="Calibri" pitchFamily="34" charset="0"/>
              </a:rPr>
              <a:t>© </a:t>
            </a:r>
            <a:r>
              <a:rPr lang="en-GB" sz="1200">
                <a:latin typeface="Calibri" pitchFamily="34" charset="0"/>
                <a:hlinkClick r:id="rId6"/>
              </a:rPr>
              <a:t>Snapshot Science</a:t>
            </a:r>
            <a:r>
              <a:rPr lang="en-GB" sz="1200">
                <a:latin typeface="Calibri" pitchFamily="34" charset="0"/>
              </a:rPr>
              <a:t>, 2010</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Text Box 5"/>
          <p:cNvSpPr txBox="1">
            <a:spLocks noChangeArrowheads="1"/>
          </p:cNvSpPr>
          <p:nvPr/>
        </p:nvSpPr>
        <p:spPr bwMode="auto">
          <a:xfrm>
            <a:off x="250825" y="1125538"/>
            <a:ext cx="8569325" cy="2123658"/>
          </a:xfrm>
          <a:prstGeom prst="rect">
            <a:avLst/>
          </a:prstGeom>
          <a:noFill/>
          <a:ln w="9525">
            <a:noFill/>
            <a:miter lim="800000"/>
            <a:headEnd/>
            <a:tailEnd/>
          </a:ln>
          <a:effectLst/>
        </p:spPr>
        <p:txBody>
          <a:bodyPr>
            <a:spAutoFit/>
          </a:bodyPr>
          <a:lstStyle/>
          <a:p>
            <a:pPr>
              <a:spcBef>
                <a:spcPct val="50000"/>
              </a:spcBef>
              <a:defRPr/>
            </a:pPr>
            <a:r>
              <a:rPr lang="en-GB" sz="2400" dirty="0" smtClean="0">
                <a:latin typeface="Verdana" pitchFamily="34" charset="0"/>
                <a:ea typeface="Verdana" pitchFamily="34" charset="0"/>
                <a:cs typeface="Verdana" pitchFamily="34" charset="0"/>
              </a:rPr>
              <a:t>You </a:t>
            </a:r>
            <a:r>
              <a:rPr lang="en-GB" sz="2400" dirty="0">
                <a:latin typeface="Verdana" pitchFamily="34" charset="0"/>
                <a:ea typeface="Verdana" pitchFamily="34" charset="0"/>
                <a:cs typeface="Verdana" pitchFamily="34" charset="0"/>
              </a:rPr>
              <a:t>need to explain:</a:t>
            </a:r>
          </a:p>
          <a:p>
            <a:pPr>
              <a:spcBef>
                <a:spcPct val="50000"/>
              </a:spcBef>
              <a:defRPr/>
            </a:pPr>
            <a:endParaRPr lang="en-GB" sz="2400" dirty="0">
              <a:latin typeface="Verdana" pitchFamily="34" charset="0"/>
              <a:ea typeface="Verdana" pitchFamily="34" charset="0"/>
              <a:cs typeface="Verdana" pitchFamily="34" charset="0"/>
            </a:endParaRPr>
          </a:p>
          <a:p>
            <a:pPr indent="360363">
              <a:spcBef>
                <a:spcPct val="50000"/>
              </a:spcBef>
              <a:buClr>
                <a:srgbClr val="002060"/>
              </a:buClr>
              <a:buSzPct val="150000"/>
              <a:buFont typeface="Wingdings" pitchFamily="2" charset="2"/>
              <a:buChar char="§"/>
              <a:defRPr/>
            </a:pPr>
            <a:r>
              <a:rPr lang="en-GB" sz="2400" dirty="0">
                <a:latin typeface="Verdana" pitchFamily="34" charset="0"/>
                <a:ea typeface="Verdana" pitchFamily="34" charset="0"/>
                <a:cs typeface="Verdana" pitchFamily="34" charset="0"/>
              </a:rPr>
              <a:t>Why selective breeding was </a:t>
            </a:r>
            <a:r>
              <a:rPr lang="en-GB" sz="2400" dirty="0" smtClean="0">
                <a:latin typeface="Verdana" pitchFamily="34" charset="0"/>
                <a:ea typeface="Verdana" pitchFamily="34" charset="0"/>
                <a:cs typeface="Verdana" pitchFamily="34" charset="0"/>
              </a:rPr>
              <a:t>used?</a:t>
            </a:r>
            <a:endParaRPr lang="en-GB" sz="2400" dirty="0">
              <a:latin typeface="Verdana" pitchFamily="34" charset="0"/>
              <a:ea typeface="Verdana" pitchFamily="34" charset="0"/>
              <a:cs typeface="Verdana" pitchFamily="34" charset="0"/>
            </a:endParaRPr>
          </a:p>
          <a:p>
            <a:pPr indent="360363">
              <a:spcBef>
                <a:spcPct val="50000"/>
              </a:spcBef>
              <a:buClr>
                <a:srgbClr val="002060"/>
              </a:buClr>
              <a:buSzPct val="150000"/>
              <a:buFont typeface="Wingdings" pitchFamily="2" charset="2"/>
              <a:buChar char="§"/>
              <a:defRPr/>
            </a:pPr>
            <a:r>
              <a:rPr lang="en-GB" sz="2400" dirty="0">
                <a:latin typeface="Verdana" pitchFamily="34" charset="0"/>
                <a:ea typeface="Verdana" pitchFamily="34" charset="0"/>
                <a:cs typeface="Verdana" pitchFamily="34" charset="0"/>
              </a:rPr>
              <a:t>Why </a:t>
            </a:r>
            <a:r>
              <a:rPr lang="en-GB" sz="2400" dirty="0" smtClean="0">
                <a:latin typeface="Verdana" pitchFamily="34" charset="0"/>
                <a:ea typeface="Verdana" pitchFamily="34" charset="0"/>
                <a:cs typeface="Verdana" pitchFamily="34" charset="0"/>
              </a:rPr>
              <a:t>did it take 20 years?</a:t>
            </a:r>
            <a:endParaRPr lang="en-GB" sz="2400" dirty="0">
              <a:latin typeface="Verdana" pitchFamily="34" charset="0"/>
              <a:ea typeface="Verdana" pitchFamily="34" charset="0"/>
              <a:cs typeface="Verdana" pitchFamily="34" charset="0"/>
            </a:endParaRPr>
          </a:p>
        </p:txBody>
      </p:sp>
      <p:pic>
        <p:nvPicPr>
          <p:cNvPr id="6147" name="Picture 3" descr="redlove apple.jpg"/>
          <p:cNvPicPr>
            <a:picLocks noChangeAspect="1"/>
          </p:cNvPicPr>
          <p:nvPr/>
        </p:nvPicPr>
        <p:blipFill>
          <a:blip r:embed="rId2" cstate="print"/>
          <a:srcRect/>
          <a:stretch>
            <a:fillRect/>
          </a:stretch>
        </p:blipFill>
        <p:spPr bwMode="auto">
          <a:xfrm>
            <a:off x="5940425" y="4076700"/>
            <a:ext cx="2376488" cy="2046288"/>
          </a:xfrm>
          <a:prstGeom prst="rect">
            <a:avLst/>
          </a:prstGeom>
          <a:noFill/>
          <a:ln w="9525">
            <a:noFill/>
            <a:miter lim="800000"/>
            <a:headEnd/>
            <a:tailEnd/>
          </a:ln>
        </p:spPr>
      </p:pic>
      <p:sp>
        <p:nvSpPr>
          <p:cNvPr id="5" name="TextBox 4"/>
          <p:cNvSpPr txBox="1"/>
          <p:nvPr/>
        </p:nvSpPr>
        <p:spPr>
          <a:xfrm>
            <a:off x="7429520" y="0"/>
            <a:ext cx="1714480" cy="338554"/>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defRPr/>
            </a:pPr>
            <a:r>
              <a:rPr lang="en-GB" sz="1600" dirty="0">
                <a:solidFill>
                  <a:schemeClr val="bg1"/>
                </a:solidFill>
                <a:latin typeface="Verdana" pitchFamily="34" charset="0"/>
                <a:ea typeface="Verdana" pitchFamily="34" charset="0"/>
                <a:cs typeface="Verdana" pitchFamily="34" charset="0"/>
              </a:rPr>
              <a:t>KS3 activity</a:t>
            </a:r>
          </a:p>
        </p:txBody>
      </p:sp>
      <p:sp>
        <p:nvSpPr>
          <p:cNvPr id="6151" name="TextBox 7"/>
          <p:cNvSpPr txBox="1">
            <a:spLocks noChangeArrowheads="1"/>
          </p:cNvSpPr>
          <p:nvPr/>
        </p:nvSpPr>
        <p:spPr bwMode="auto">
          <a:xfrm>
            <a:off x="0" y="6572250"/>
            <a:ext cx="4286250" cy="277813"/>
          </a:xfrm>
          <a:prstGeom prst="rect">
            <a:avLst/>
          </a:prstGeom>
          <a:noFill/>
          <a:ln w="9525">
            <a:noFill/>
            <a:miter lim="800000"/>
            <a:headEnd/>
            <a:tailEnd/>
          </a:ln>
        </p:spPr>
        <p:txBody>
          <a:bodyPr>
            <a:spAutoFit/>
          </a:bodyPr>
          <a:lstStyle/>
          <a:p>
            <a:r>
              <a:rPr lang="en-GB" sz="1200">
                <a:latin typeface="Calibri" pitchFamily="34" charset="0"/>
              </a:rPr>
              <a:t>© </a:t>
            </a:r>
            <a:r>
              <a:rPr lang="en-GB" sz="1200">
                <a:latin typeface="Calibri" pitchFamily="34" charset="0"/>
                <a:hlinkClick r:id="rId3"/>
              </a:rPr>
              <a:t>Snapshot Science</a:t>
            </a:r>
            <a:r>
              <a:rPr lang="en-GB" sz="1200">
                <a:latin typeface="Calibri" pitchFamily="34" charset="0"/>
              </a:rPr>
              <a:t>, 2010</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ext Box 2"/>
          <p:cNvSpPr txBox="1">
            <a:spLocks noChangeArrowheads="1"/>
          </p:cNvSpPr>
          <p:nvPr/>
        </p:nvSpPr>
        <p:spPr bwMode="auto">
          <a:xfrm>
            <a:off x="381000" y="152400"/>
            <a:ext cx="8382000" cy="822325"/>
          </a:xfrm>
          <a:prstGeom prst="rect">
            <a:avLst/>
          </a:prstGeom>
          <a:noFill/>
          <a:ln w="9525">
            <a:noFill/>
            <a:miter lim="800000"/>
            <a:headEnd/>
            <a:tailEnd/>
          </a:ln>
        </p:spPr>
        <p:txBody>
          <a:bodyPr>
            <a:spAutoFit/>
          </a:bodyPr>
          <a:lstStyle/>
          <a:p>
            <a:pPr algn="ctr">
              <a:spcBef>
                <a:spcPct val="50000"/>
              </a:spcBef>
            </a:pPr>
            <a:r>
              <a:rPr lang="en-GB" sz="2400" b="1">
                <a:solidFill>
                  <a:schemeClr val="accent2"/>
                </a:solidFill>
              </a:rPr>
              <a:t>Humans have changed the way dogs look and act by choosing which dogs to breed together. </a:t>
            </a:r>
          </a:p>
        </p:txBody>
      </p:sp>
      <p:sp>
        <p:nvSpPr>
          <p:cNvPr id="5123" name="Rectangle 3"/>
          <p:cNvSpPr>
            <a:spLocks noChangeArrowheads="1"/>
          </p:cNvSpPr>
          <p:nvPr/>
        </p:nvSpPr>
        <p:spPr bwMode="auto">
          <a:xfrm>
            <a:off x="2563813" y="1438275"/>
            <a:ext cx="9144000" cy="0"/>
          </a:xfrm>
          <a:prstGeom prst="rect">
            <a:avLst/>
          </a:prstGeom>
          <a:noFill/>
          <a:ln w="9525">
            <a:noFill/>
            <a:miter lim="800000"/>
            <a:headEnd/>
            <a:tailEnd/>
          </a:ln>
        </p:spPr>
        <p:txBody>
          <a:bodyPr>
            <a:spAutoFit/>
          </a:bodyPr>
          <a:lstStyle/>
          <a:p>
            <a:endParaRPr lang="en-US"/>
          </a:p>
        </p:txBody>
      </p:sp>
      <p:sp>
        <p:nvSpPr>
          <p:cNvPr id="5124" name="Rectangle 11"/>
          <p:cNvSpPr>
            <a:spLocks noChangeArrowheads="1"/>
          </p:cNvSpPr>
          <p:nvPr/>
        </p:nvSpPr>
        <p:spPr bwMode="auto">
          <a:xfrm>
            <a:off x="2563813" y="1438275"/>
            <a:ext cx="9144000" cy="0"/>
          </a:xfrm>
          <a:prstGeom prst="rect">
            <a:avLst/>
          </a:prstGeom>
          <a:noFill/>
          <a:ln w="9525">
            <a:noFill/>
            <a:miter lim="800000"/>
            <a:headEnd/>
            <a:tailEnd/>
          </a:ln>
        </p:spPr>
        <p:txBody>
          <a:bodyPr>
            <a:spAutoFit/>
          </a:bodyPr>
          <a:lstStyle/>
          <a:p>
            <a:endParaRPr lang="en-US"/>
          </a:p>
        </p:txBody>
      </p:sp>
      <p:sp>
        <p:nvSpPr>
          <p:cNvPr id="5125" name="Rectangle 19"/>
          <p:cNvSpPr>
            <a:spLocks noChangeArrowheads="1"/>
          </p:cNvSpPr>
          <p:nvPr/>
        </p:nvSpPr>
        <p:spPr bwMode="auto">
          <a:xfrm>
            <a:off x="2563813" y="1438275"/>
            <a:ext cx="9144000" cy="0"/>
          </a:xfrm>
          <a:prstGeom prst="rect">
            <a:avLst/>
          </a:prstGeom>
          <a:noFill/>
          <a:ln w="9525">
            <a:noFill/>
            <a:miter lim="800000"/>
            <a:headEnd/>
            <a:tailEnd/>
          </a:ln>
        </p:spPr>
        <p:txBody>
          <a:bodyPr>
            <a:spAutoFit/>
          </a:bodyPr>
          <a:lstStyle/>
          <a:p>
            <a:endParaRPr lang="en-US"/>
          </a:p>
        </p:txBody>
      </p:sp>
      <p:grpSp>
        <p:nvGrpSpPr>
          <p:cNvPr id="2" name="Group 34"/>
          <p:cNvGrpSpPr>
            <a:grpSpLocks/>
          </p:cNvGrpSpPr>
          <p:nvPr/>
        </p:nvGrpSpPr>
        <p:grpSpPr bwMode="auto">
          <a:xfrm>
            <a:off x="1828800" y="1143000"/>
            <a:ext cx="2514600" cy="2973388"/>
            <a:chOff x="1152" y="720"/>
            <a:chExt cx="1584" cy="1873"/>
          </a:xfrm>
        </p:grpSpPr>
        <p:pic>
          <p:nvPicPr>
            <p:cNvPr id="5137" name="Picture 6" descr="Mastiff"/>
            <p:cNvPicPr>
              <a:picLocks noChangeAspect="1" noChangeArrowheads="1"/>
            </p:cNvPicPr>
            <p:nvPr/>
          </p:nvPicPr>
          <p:blipFill>
            <a:blip r:embed="rId2" cstate="print"/>
            <a:srcRect/>
            <a:stretch>
              <a:fillRect/>
            </a:stretch>
          </p:blipFill>
          <p:spPr bwMode="auto">
            <a:xfrm>
              <a:off x="1248" y="720"/>
              <a:ext cx="1440" cy="1231"/>
            </a:xfrm>
            <a:prstGeom prst="rect">
              <a:avLst/>
            </a:prstGeom>
            <a:noFill/>
            <a:ln w="9525">
              <a:noFill/>
              <a:miter lim="800000"/>
              <a:headEnd/>
              <a:tailEnd/>
            </a:ln>
          </p:spPr>
        </p:pic>
        <p:sp>
          <p:nvSpPr>
            <p:cNvPr id="5138" name="Text Box 10"/>
            <p:cNvSpPr txBox="1">
              <a:spLocks noChangeArrowheads="1"/>
            </p:cNvSpPr>
            <p:nvPr/>
          </p:nvSpPr>
          <p:spPr bwMode="auto">
            <a:xfrm>
              <a:off x="1152" y="2016"/>
              <a:ext cx="1584" cy="577"/>
            </a:xfrm>
            <a:prstGeom prst="rect">
              <a:avLst/>
            </a:prstGeom>
            <a:noFill/>
            <a:ln w="9525">
              <a:noFill/>
              <a:miter lim="800000"/>
              <a:headEnd/>
              <a:tailEnd/>
            </a:ln>
          </p:spPr>
          <p:txBody>
            <a:bodyPr>
              <a:spAutoFit/>
            </a:bodyPr>
            <a:lstStyle/>
            <a:p>
              <a:pPr>
                <a:spcBef>
                  <a:spcPct val="50000"/>
                </a:spcBef>
              </a:pPr>
              <a:r>
                <a:rPr lang="en-GB">
                  <a:solidFill>
                    <a:schemeClr val="accent2"/>
                  </a:solidFill>
                </a:rPr>
                <a:t>Mastiff – large and strong but slow and not aggressive.</a:t>
              </a:r>
            </a:p>
          </p:txBody>
        </p:sp>
      </p:grpSp>
      <p:grpSp>
        <p:nvGrpSpPr>
          <p:cNvPr id="3" name="Group 37"/>
          <p:cNvGrpSpPr>
            <a:grpSpLocks/>
          </p:cNvGrpSpPr>
          <p:nvPr/>
        </p:nvGrpSpPr>
        <p:grpSpPr bwMode="auto">
          <a:xfrm>
            <a:off x="5257800" y="895350"/>
            <a:ext cx="2667000" cy="2870200"/>
            <a:chOff x="3312" y="564"/>
            <a:chExt cx="1680" cy="1808"/>
          </a:xfrm>
        </p:grpSpPr>
        <p:pic>
          <p:nvPicPr>
            <p:cNvPr id="5135" name="Picture 22" descr="Bulldog"/>
            <p:cNvPicPr>
              <a:picLocks noChangeAspect="1" noChangeArrowheads="1"/>
            </p:cNvPicPr>
            <p:nvPr/>
          </p:nvPicPr>
          <p:blipFill>
            <a:blip r:embed="rId3" cstate="print"/>
            <a:srcRect/>
            <a:stretch>
              <a:fillRect/>
            </a:stretch>
          </p:blipFill>
          <p:spPr bwMode="auto">
            <a:xfrm>
              <a:off x="3408" y="564"/>
              <a:ext cx="1440" cy="1404"/>
            </a:xfrm>
            <a:prstGeom prst="rect">
              <a:avLst/>
            </a:prstGeom>
            <a:noFill/>
            <a:ln w="9525">
              <a:noFill/>
              <a:miter lim="800000"/>
              <a:headEnd/>
              <a:tailEnd/>
            </a:ln>
          </p:spPr>
        </p:pic>
        <p:sp>
          <p:nvSpPr>
            <p:cNvPr id="5136" name="Text Box 26"/>
            <p:cNvSpPr txBox="1">
              <a:spLocks noChangeArrowheads="1"/>
            </p:cNvSpPr>
            <p:nvPr/>
          </p:nvSpPr>
          <p:spPr bwMode="auto">
            <a:xfrm>
              <a:off x="3312" y="1968"/>
              <a:ext cx="1680" cy="404"/>
            </a:xfrm>
            <a:prstGeom prst="rect">
              <a:avLst/>
            </a:prstGeom>
            <a:noFill/>
            <a:ln w="9525">
              <a:noFill/>
              <a:miter lim="800000"/>
              <a:headEnd/>
              <a:tailEnd/>
            </a:ln>
          </p:spPr>
          <p:txBody>
            <a:bodyPr>
              <a:spAutoFit/>
            </a:bodyPr>
            <a:lstStyle/>
            <a:p>
              <a:pPr>
                <a:spcBef>
                  <a:spcPct val="50000"/>
                </a:spcBef>
              </a:pPr>
              <a:r>
                <a:rPr lang="en-GB">
                  <a:solidFill>
                    <a:srgbClr val="FF3300"/>
                  </a:solidFill>
                </a:rPr>
                <a:t>Bulldog – Aggressive and quick but small.</a:t>
              </a:r>
            </a:p>
          </p:txBody>
        </p:sp>
      </p:grpSp>
      <p:grpSp>
        <p:nvGrpSpPr>
          <p:cNvPr id="4" name="Group 36"/>
          <p:cNvGrpSpPr>
            <a:grpSpLocks/>
          </p:cNvGrpSpPr>
          <p:nvPr/>
        </p:nvGrpSpPr>
        <p:grpSpPr bwMode="auto">
          <a:xfrm>
            <a:off x="4419600" y="4267200"/>
            <a:ext cx="4267200" cy="2136775"/>
            <a:chOff x="2784" y="2688"/>
            <a:chExt cx="2688" cy="1346"/>
          </a:xfrm>
        </p:grpSpPr>
        <p:pic>
          <p:nvPicPr>
            <p:cNvPr id="5133" name="Picture 14" descr="Bullmastiff"/>
            <p:cNvPicPr>
              <a:picLocks noChangeAspect="1" noChangeArrowheads="1"/>
            </p:cNvPicPr>
            <p:nvPr/>
          </p:nvPicPr>
          <p:blipFill>
            <a:blip r:embed="rId4" cstate="print"/>
            <a:srcRect/>
            <a:stretch>
              <a:fillRect/>
            </a:stretch>
          </p:blipFill>
          <p:spPr bwMode="auto">
            <a:xfrm>
              <a:off x="2784" y="2688"/>
              <a:ext cx="1440" cy="1346"/>
            </a:xfrm>
            <a:prstGeom prst="rect">
              <a:avLst/>
            </a:prstGeom>
            <a:noFill/>
            <a:ln w="9525">
              <a:noFill/>
              <a:miter lim="800000"/>
              <a:headEnd/>
              <a:tailEnd/>
            </a:ln>
          </p:spPr>
        </p:pic>
        <p:sp>
          <p:nvSpPr>
            <p:cNvPr id="5134" name="Text Box 27"/>
            <p:cNvSpPr txBox="1">
              <a:spLocks noChangeArrowheads="1"/>
            </p:cNvSpPr>
            <p:nvPr/>
          </p:nvSpPr>
          <p:spPr bwMode="auto">
            <a:xfrm>
              <a:off x="4464" y="2832"/>
              <a:ext cx="1008" cy="750"/>
            </a:xfrm>
            <a:prstGeom prst="rect">
              <a:avLst/>
            </a:prstGeom>
            <a:noFill/>
            <a:ln w="9525">
              <a:noFill/>
              <a:miter lim="800000"/>
              <a:headEnd/>
              <a:tailEnd/>
            </a:ln>
          </p:spPr>
          <p:txBody>
            <a:bodyPr>
              <a:spAutoFit/>
            </a:bodyPr>
            <a:lstStyle/>
            <a:p>
              <a:pPr>
                <a:spcBef>
                  <a:spcPct val="50000"/>
                </a:spcBef>
              </a:pPr>
              <a:r>
                <a:rPr lang="en-GB">
                  <a:solidFill>
                    <a:srgbClr val="CC00CC"/>
                  </a:solidFill>
                </a:rPr>
                <a:t>Bullmastiff – Large, quick, strong and aggressive</a:t>
              </a:r>
            </a:p>
          </p:txBody>
        </p:sp>
      </p:grpSp>
      <p:sp>
        <p:nvSpPr>
          <p:cNvPr id="4125" name="Text Box 29"/>
          <p:cNvSpPr txBox="1">
            <a:spLocks noChangeArrowheads="1"/>
          </p:cNvSpPr>
          <p:nvPr/>
        </p:nvSpPr>
        <p:spPr bwMode="auto">
          <a:xfrm>
            <a:off x="228600" y="4953000"/>
            <a:ext cx="4495800" cy="1281113"/>
          </a:xfrm>
          <a:prstGeom prst="rect">
            <a:avLst/>
          </a:prstGeom>
          <a:noFill/>
          <a:ln w="9525">
            <a:noFill/>
            <a:miter lim="800000"/>
            <a:headEnd/>
            <a:tailEnd/>
          </a:ln>
        </p:spPr>
        <p:txBody>
          <a:bodyPr>
            <a:spAutoFit/>
          </a:bodyPr>
          <a:lstStyle/>
          <a:p>
            <a:pPr>
              <a:spcBef>
                <a:spcPct val="50000"/>
              </a:spcBef>
            </a:pPr>
            <a:r>
              <a:rPr lang="en-GB" sz="2400" b="1">
                <a:solidFill>
                  <a:schemeClr val="accent2"/>
                </a:solidFill>
              </a:rPr>
              <a:t>This is called </a:t>
            </a:r>
          </a:p>
          <a:p>
            <a:pPr>
              <a:spcBef>
                <a:spcPct val="50000"/>
              </a:spcBef>
            </a:pPr>
            <a:r>
              <a:rPr lang="en-GB" sz="3600" b="1">
                <a:solidFill>
                  <a:schemeClr val="accent2"/>
                </a:solidFill>
              </a:rPr>
              <a:t>Selective Breeding</a:t>
            </a:r>
          </a:p>
        </p:txBody>
      </p:sp>
      <p:sp>
        <p:nvSpPr>
          <p:cNvPr id="4126" name="Text Box 30"/>
          <p:cNvSpPr txBox="1">
            <a:spLocks noChangeArrowheads="1"/>
          </p:cNvSpPr>
          <p:nvPr/>
        </p:nvSpPr>
        <p:spPr bwMode="auto">
          <a:xfrm>
            <a:off x="7239000" y="5791200"/>
            <a:ext cx="1447800" cy="366713"/>
          </a:xfrm>
          <a:prstGeom prst="rect">
            <a:avLst/>
          </a:prstGeom>
          <a:noFill/>
          <a:ln w="9525">
            <a:noFill/>
            <a:miter lim="800000"/>
            <a:headEnd/>
            <a:tailEnd/>
          </a:ln>
        </p:spPr>
        <p:txBody>
          <a:bodyPr>
            <a:spAutoFit/>
          </a:bodyPr>
          <a:lstStyle/>
          <a:p>
            <a:pPr>
              <a:spcBef>
                <a:spcPct val="50000"/>
              </a:spcBef>
            </a:pPr>
            <a:r>
              <a:rPr lang="en-GB" b="1"/>
              <a:t>Perfect!</a:t>
            </a:r>
          </a:p>
        </p:txBody>
      </p:sp>
      <p:sp>
        <p:nvSpPr>
          <p:cNvPr id="4127" name="Text Box 31"/>
          <p:cNvSpPr txBox="1">
            <a:spLocks noChangeArrowheads="1"/>
          </p:cNvSpPr>
          <p:nvPr/>
        </p:nvSpPr>
        <p:spPr bwMode="auto">
          <a:xfrm>
            <a:off x="4724400" y="1981200"/>
            <a:ext cx="838200" cy="579438"/>
          </a:xfrm>
          <a:prstGeom prst="rect">
            <a:avLst/>
          </a:prstGeom>
          <a:noFill/>
          <a:ln w="9525">
            <a:noFill/>
            <a:miter lim="800000"/>
            <a:headEnd/>
            <a:tailEnd/>
          </a:ln>
        </p:spPr>
        <p:txBody>
          <a:bodyPr>
            <a:spAutoFit/>
          </a:bodyPr>
          <a:lstStyle/>
          <a:p>
            <a:pPr>
              <a:spcBef>
                <a:spcPct val="50000"/>
              </a:spcBef>
            </a:pPr>
            <a:r>
              <a:rPr lang="en-GB" sz="3200"/>
              <a:t>+</a:t>
            </a:r>
          </a:p>
        </p:txBody>
      </p:sp>
      <p:sp>
        <p:nvSpPr>
          <p:cNvPr id="4129" name="Line 33"/>
          <p:cNvSpPr>
            <a:spLocks noChangeShapeType="1"/>
          </p:cNvSpPr>
          <p:nvPr/>
        </p:nvSpPr>
        <p:spPr bwMode="auto">
          <a:xfrm>
            <a:off x="4800600" y="3581400"/>
            <a:ext cx="0" cy="609600"/>
          </a:xfrm>
          <a:prstGeom prst="line">
            <a:avLst/>
          </a:prstGeom>
          <a:noFill/>
          <a:ln w="57150">
            <a:solidFill>
              <a:schemeClr val="tx1"/>
            </a:solidFill>
            <a:round/>
            <a:headEnd/>
            <a:tailEnd type="triangle" w="med" len="med"/>
          </a:ln>
        </p:spPr>
        <p:txBody>
          <a:bodyPr/>
          <a:lstStyle/>
          <a:p>
            <a:endParaRPr lang="en-IN"/>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4127"/>
                                        </p:tgtEl>
                                        <p:attrNameLst>
                                          <p:attrName>style.visibility</p:attrName>
                                        </p:attrNameLst>
                                      </p:cBhvr>
                                      <p:to>
                                        <p:strVal val="visible"/>
                                      </p:to>
                                    </p:set>
                                    <p:anim calcmode="lin" valueType="num">
                                      <p:cBhvr additive="base">
                                        <p:cTn id="12" dur="500" fill="hold"/>
                                        <p:tgtEl>
                                          <p:spTgt spid="4127"/>
                                        </p:tgtEl>
                                        <p:attrNameLst>
                                          <p:attrName>ppt_x</p:attrName>
                                        </p:attrNameLst>
                                      </p:cBhvr>
                                      <p:tavLst>
                                        <p:tav tm="0">
                                          <p:val>
                                            <p:strVal val="#ppt_x"/>
                                          </p:val>
                                        </p:tav>
                                        <p:tav tm="100000">
                                          <p:val>
                                            <p:strVal val="#ppt_x"/>
                                          </p:val>
                                        </p:tav>
                                      </p:tavLst>
                                    </p:anim>
                                    <p:anim calcmode="lin" valueType="num">
                                      <p:cBhvr additive="base">
                                        <p:cTn id="13" dur="500" fill="hold"/>
                                        <p:tgtEl>
                                          <p:spTgt spid="4127"/>
                                        </p:tgtEl>
                                        <p:attrNameLst>
                                          <p:attrName>ppt_y</p:attrName>
                                        </p:attrNameLst>
                                      </p:cBhvr>
                                      <p:tavLst>
                                        <p:tav tm="0">
                                          <p:val>
                                            <p:strVal val="0-#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heckerboard(across)">
                                      <p:cBhvr>
                                        <p:cTn id="18" dur="5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1" fill="hold" grpId="0" nodeType="clickEffect">
                                  <p:stCondLst>
                                    <p:cond delay="0"/>
                                  </p:stCondLst>
                                  <p:childTnLst>
                                    <p:set>
                                      <p:cBhvr>
                                        <p:cTn id="22" dur="1" fill="hold">
                                          <p:stCondLst>
                                            <p:cond delay="0"/>
                                          </p:stCondLst>
                                        </p:cTn>
                                        <p:tgtEl>
                                          <p:spTgt spid="4129"/>
                                        </p:tgtEl>
                                        <p:attrNameLst>
                                          <p:attrName>style.visibility</p:attrName>
                                        </p:attrNameLst>
                                      </p:cBhvr>
                                      <p:to>
                                        <p:strVal val="visible"/>
                                      </p:to>
                                    </p:set>
                                    <p:anim calcmode="lin" valueType="num">
                                      <p:cBhvr additive="base">
                                        <p:cTn id="23" dur="500" fill="hold"/>
                                        <p:tgtEl>
                                          <p:spTgt spid="4129"/>
                                        </p:tgtEl>
                                        <p:attrNameLst>
                                          <p:attrName>ppt_x</p:attrName>
                                        </p:attrNameLst>
                                      </p:cBhvr>
                                      <p:tavLst>
                                        <p:tav tm="0">
                                          <p:val>
                                            <p:strVal val="#ppt_x"/>
                                          </p:val>
                                        </p:tav>
                                        <p:tav tm="100000">
                                          <p:val>
                                            <p:strVal val="#ppt_x"/>
                                          </p:val>
                                        </p:tav>
                                      </p:tavLst>
                                    </p:anim>
                                    <p:anim calcmode="lin" valueType="num">
                                      <p:cBhvr additive="base">
                                        <p:cTn id="24" dur="500" fill="hold"/>
                                        <p:tgtEl>
                                          <p:spTgt spid="4129"/>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5" presetClass="entr" presetSubtype="10"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checkerboard(across)">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2" presetClass="entr" presetSubtype="8" fill="hold" grpId="0" nodeType="clickEffect">
                                  <p:stCondLst>
                                    <p:cond delay="0"/>
                                  </p:stCondLst>
                                  <p:childTnLst>
                                    <p:set>
                                      <p:cBhvr>
                                        <p:cTn id="33" dur="1" fill="hold">
                                          <p:stCondLst>
                                            <p:cond delay="0"/>
                                          </p:stCondLst>
                                        </p:cTn>
                                        <p:tgtEl>
                                          <p:spTgt spid="4126"/>
                                        </p:tgtEl>
                                        <p:attrNameLst>
                                          <p:attrName>style.visibility</p:attrName>
                                        </p:attrNameLst>
                                      </p:cBhvr>
                                      <p:to>
                                        <p:strVal val="visible"/>
                                      </p:to>
                                    </p:set>
                                    <p:anim calcmode="lin" valueType="num">
                                      <p:cBhvr additive="base">
                                        <p:cTn id="34" dur="500" fill="hold"/>
                                        <p:tgtEl>
                                          <p:spTgt spid="4126"/>
                                        </p:tgtEl>
                                        <p:attrNameLst>
                                          <p:attrName>ppt_x</p:attrName>
                                        </p:attrNameLst>
                                      </p:cBhvr>
                                      <p:tavLst>
                                        <p:tav tm="0">
                                          <p:val>
                                            <p:strVal val="0-#ppt_w/2"/>
                                          </p:val>
                                        </p:tav>
                                        <p:tav tm="100000">
                                          <p:val>
                                            <p:strVal val="#ppt_x"/>
                                          </p:val>
                                        </p:tav>
                                      </p:tavLst>
                                    </p:anim>
                                    <p:anim calcmode="lin" valueType="num">
                                      <p:cBhvr additive="base">
                                        <p:cTn id="35" dur="500" fill="hold"/>
                                        <p:tgtEl>
                                          <p:spTgt spid="4126"/>
                                        </p:tgtEl>
                                        <p:attrNameLst>
                                          <p:attrName>ppt_y</p:attrName>
                                        </p:attrNameLst>
                                      </p:cBhvr>
                                      <p:tavLst>
                                        <p:tav tm="0">
                                          <p:val>
                                            <p:strVal val="#ppt_y"/>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8" fill="hold" grpId="0" nodeType="clickEffect">
                                  <p:stCondLst>
                                    <p:cond delay="0"/>
                                  </p:stCondLst>
                                  <p:childTnLst>
                                    <p:set>
                                      <p:cBhvr>
                                        <p:cTn id="39" dur="1" fill="hold">
                                          <p:stCondLst>
                                            <p:cond delay="0"/>
                                          </p:stCondLst>
                                        </p:cTn>
                                        <p:tgtEl>
                                          <p:spTgt spid="4098"/>
                                        </p:tgtEl>
                                        <p:attrNameLst>
                                          <p:attrName>style.visibility</p:attrName>
                                        </p:attrNameLst>
                                      </p:cBhvr>
                                      <p:to>
                                        <p:strVal val="visible"/>
                                      </p:to>
                                    </p:set>
                                    <p:anim calcmode="lin" valueType="num">
                                      <p:cBhvr additive="base">
                                        <p:cTn id="40" dur="500" fill="hold"/>
                                        <p:tgtEl>
                                          <p:spTgt spid="4098"/>
                                        </p:tgtEl>
                                        <p:attrNameLst>
                                          <p:attrName>ppt_x</p:attrName>
                                        </p:attrNameLst>
                                      </p:cBhvr>
                                      <p:tavLst>
                                        <p:tav tm="0">
                                          <p:val>
                                            <p:strVal val="0-#ppt_w/2"/>
                                          </p:val>
                                        </p:tav>
                                        <p:tav tm="100000">
                                          <p:val>
                                            <p:strVal val="#ppt_x"/>
                                          </p:val>
                                        </p:tav>
                                      </p:tavLst>
                                    </p:anim>
                                    <p:anim calcmode="lin" valueType="num">
                                      <p:cBhvr additive="base">
                                        <p:cTn id="41" dur="500" fill="hold"/>
                                        <p:tgtEl>
                                          <p:spTgt spid="4098"/>
                                        </p:tgtEl>
                                        <p:attrNameLst>
                                          <p:attrName>ppt_y</p:attrName>
                                        </p:attrNameLst>
                                      </p:cBhvr>
                                      <p:tavLst>
                                        <p:tav tm="0">
                                          <p:val>
                                            <p:strVal val="#ppt_y"/>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4125"/>
                                        </p:tgtEl>
                                        <p:attrNameLst>
                                          <p:attrName>style.visibility</p:attrName>
                                        </p:attrNameLst>
                                      </p:cBhvr>
                                      <p:to>
                                        <p:strVal val="visible"/>
                                      </p:to>
                                    </p:set>
                                    <p:anim calcmode="lin" valueType="num">
                                      <p:cBhvr additive="base">
                                        <p:cTn id="46" dur="500" fill="hold"/>
                                        <p:tgtEl>
                                          <p:spTgt spid="4125"/>
                                        </p:tgtEl>
                                        <p:attrNameLst>
                                          <p:attrName>ppt_x</p:attrName>
                                        </p:attrNameLst>
                                      </p:cBhvr>
                                      <p:tavLst>
                                        <p:tav tm="0">
                                          <p:val>
                                            <p:strVal val="0-#ppt_w/2"/>
                                          </p:val>
                                        </p:tav>
                                        <p:tav tm="100000">
                                          <p:val>
                                            <p:strVal val="#ppt_x"/>
                                          </p:val>
                                        </p:tav>
                                      </p:tavLst>
                                    </p:anim>
                                    <p:anim calcmode="lin" valueType="num">
                                      <p:cBhvr additive="base">
                                        <p:cTn id="47" dur="500" fill="hold"/>
                                        <p:tgtEl>
                                          <p:spTgt spid="41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autoUpdateAnimBg="0"/>
      <p:bldP spid="4125" grpId="0" autoUpdateAnimBg="0"/>
      <p:bldP spid="4126" grpId="0" autoUpdateAnimBg="0"/>
      <p:bldP spid="4127" grpId="0" autoUpdateAnimBg="0"/>
      <p:bldP spid="412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8" name="Picture 4"/>
          <p:cNvPicPr>
            <a:picLocks noChangeAspect="1" noChangeArrowheads="1"/>
          </p:cNvPicPr>
          <p:nvPr/>
        </p:nvPicPr>
        <p:blipFill>
          <a:blip r:embed="rId2" cstate="print"/>
          <a:srcRect/>
          <a:stretch>
            <a:fillRect/>
          </a:stretch>
        </p:blipFill>
        <p:spPr bwMode="auto">
          <a:xfrm>
            <a:off x="3132138" y="1125538"/>
            <a:ext cx="2846387" cy="2846387"/>
          </a:xfrm>
          <a:prstGeom prst="rect">
            <a:avLst/>
          </a:prstGeom>
          <a:noFill/>
          <a:ln w="9525">
            <a:noFill/>
            <a:miter lim="800000"/>
            <a:headEnd/>
            <a:tailEnd/>
          </a:ln>
        </p:spPr>
      </p:pic>
      <p:sp>
        <p:nvSpPr>
          <p:cNvPr id="6149" name="Text Box 5"/>
          <p:cNvSpPr txBox="1">
            <a:spLocks noChangeArrowheads="1"/>
          </p:cNvSpPr>
          <p:nvPr/>
        </p:nvSpPr>
        <p:spPr bwMode="auto">
          <a:xfrm>
            <a:off x="468313" y="4437063"/>
            <a:ext cx="8207375" cy="1917700"/>
          </a:xfrm>
          <a:prstGeom prst="rect">
            <a:avLst/>
          </a:prstGeom>
          <a:noFill/>
          <a:ln w="9525">
            <a:noFill/>
            <a:miter lim="800000"/>
            <a:headEnd/>
            <a:tailEnd/>
          </a:ln>
        </p:spPr>
        <p:txBody>
          <a:bodyPr>
            <a:spAutoFit/>
          </a:bodyPr>
          <a:lstStyle/>
          <a:p>
            <a:pPr>
              <a:spcBef>
                <a:spcPct val="50000"/>
              </a:spcBef>
            </a:pPr>
            <a:r>
              <a:rPr lang="en-GB" sz="2400" b="1"/>
              <a:t>This dog is a more modern example of selective breeding.</a:t>
            </a:r>
          </a:p>
          <a:p>
            <a:pPr>
              <a:spcBef>
                <a:spcPct val="50000"/>
              </a:spcBef>
            </a:pPr>
            <a:r>
              <a:rPr lang="en-GB" sz="2400" b="1"/>
              <a:t>It is a relatively new breed called a </a:t>
            </a:r>
            <a:r>
              <a:rPr lang="en-GB" sz="2400" b="1">
                <a:solidFill>
                  <a:srgbClr val="FF3300"/>
                </a:solidFill>
              </a:rPr>
              <a:t>labradoodle</a:t>
            </a:r>
            <a:r>
              <a:rPr lang="en-GB" sz="2400" b="1"/>
              <a:t>.</a:t>
            </a:r>
          </a:p>
          <a:p>
            <a:pPr>
              <a:spcBef>
                <a:spcPct val="50000"/>
              </a:spcBef>
            </a:pPr>
            <a:r>
              <a:rPr lang="en-GB" sz="2400" b="1"/>
              <a:t>What two dogs do you think were bred to make 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p:cTn id="7" dur="500" decel="50000" fill="hold">
                                          <p:stCondLst>
                                            <p:cond delay="0"/>
                                          </p:stCondLst>
                                        </p:cTn>
                                        <p:tgtEl>
                                          <p:spTgt spid="614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614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6148"/>
                                        </p:tgtEl>
                                        <p:attrNameLst>
                                          <p:attrName>ppt_w</p:attrName>
                                        </p:attrNameLst>
                                      </p:cBhvr>
                                      <p:tavLst>
                                        <p:tav tm="0">
                                          <p:val>
                                            <p:strVal val="#ppt_w*.05"/>
                                          </p:val>
                                        </p:tav>
                                        <p:tav tm="100000">
                                          <p:val>
                                            <p:strVal val="#ppt_w"/>
                                          </p:val>
                                        </p:tav>
                                      </p:tavLst>
                                    </p:anim>
                                    <p:anim calcmode="lin" valueType="num">
                                      <p:cBhvr>
                                        <p:cTn id="10" dur="1000" fill="hold"/>
                                        <p:tgtEl>
                                          <p:spTgt spid="614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614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614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614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6148"/>
                                        </p:tgtEl>
                                      </p:cBhvr>
                                    </p:animEffect>
                                  </p:childTnLst>
                                </p:cTn>
                              </p:par>
                            </p:childTnLst>
                          </p:cTn>
                        </p:par>
                      </p:childTnLst>
                    </p:cTn>
                  </p:par>
                  <p:par>
                    <p:cTn id="15" fill="hold">
                      <p:stCondLst>
                        <p:cond delay="indefinite"/>
                      </p:stCondLst>
                      <p:childTnLst>
                        <p:par>
                          <p:cTn id="16" fill="hold">
                            <p:stCondLst>
                              <p:cond delay="0"/>
                            </p:stCondLst>
                            <p:childTnLst>
                              <p:par>
                                <p:cTn id="17" presetID="27" presetClass="entr" presetSubtype="0" fill="hold" grpId="0" nodeType="clickEffect">
                                  <p:stCondLst>
                                    <p:cond delay="0"/>
                                  </p:stCondLst>
                                  <p:iterate type="lt">
                                    <p:tmPct val="50000"/>
                                  </p:iterate>
                                  <p:childTnLst>
                                    <p:set>
                                      <p:cBhvr>
                                        <p:cTn id="18" dur="1" fill="hold">
                                          <p:stCondLst>
                                            <p:cond delay="0"/>
                                          </p:stCondLst>
                                        </p:cTn>
                                        <p:tgtEl>
                                          <p:spTgt spid="6149">
                                            <p:txEl>
                                              <p:pRg st="0" end="0"/>
                                            </p:txEl>
                                          </p:spTgt>
                                        </p:tgtEl>
                                        <p:attrNameLst>
                                          <p:attrName>style.visibility</p:attrName>
                                        </p:attrNameLst>
                                      </p:cBhvr>
                                      <p:to>
                                        <p:strVal val="visible"/>
                                      </p:to>
                                    </p:set>
                                    <p:anim calcmode="discrete" valueType="clr">
                                      <p:cBhvr override="childStyle">
                                        <p:cTn id="19" dur="80"/>
                                        <p:tgtEl>
                                          <p:spTgt spid="6149">
                                            <p:txEl>
                                              <p:pRg st="0" end="0"/>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0" dur="80"/>
                                        <p:tgtEl>
                                          <p:spTgt spid="6149">
                                            <p:txEl>
                                              <p:pRg st="0" end="0"/>
                                            </p:txEl>
                                          </p:spTgt>
                                        </p:tgtEl>
                                        <p:attrNameLst>
                                          <p:attrName>fillcolor</p:attrName>
                                        </p:attrNameLst>
                                      </p:cBhvr>
                                      <p:tavLst>
                                        <p:tav tm="0">
                                          <p:val>
                                            <p:clrVal>
                                              <a:schemeClr val="accent2"/>
                                            </p:clrVal>
                                          </p:val>
                                        </p:tav>
                                        <p:tav tm="50000">
                                          <p:val>
                                            <p:clrVal>
                                              <a:schemeClr val="hlink"/>
                                            </p:clrVal>
                                          </p:val>
                                        </p:tav>
                                      </p:tavLst>
                                    </p:anim>
                                    <p:set>
                                      <p:cBhvr>
                                        <p:cTn id="21" dur="80"/>
                                        <p:tgtEl>
                                          <p:spTgt spid="6149">
                                            <p:txEl>
                                              <p:pRg st="0" end="0"/>
                                            </p:txEl>
                                          </p:spTgt>
                                        </p:tgtEl>
                                        <p:attrNameLst>
                                          <p:attrName>fill.type</p:attrName>
                                        </p:attrNameLst>
                                      </p:cBhvr>
                                      <p:to>
                                        <p:strVal val="solid"/>
                                      </p:to>
                                    </p:set>
                                  </p:childTnLst>
                                </p:cTn>
                              </p:par>
                            </p:childTnLst>
                          </p:cTn>
                        </p:par>
                      </p:childTnLst>
                    </p:cTn>
                  </p:par>
                  <p:par>
                    <p:cTn id="22" fill="hold">
                      <p:stCondLst>
                        <p:cond delay="indefinite"/>
                      </p:stCondLst>
                      <p:childTnLst>
                        <p:par>
                          <p:cTn id="23" fill="hold">
                            <p:stCondLst>
                              <p:cond delay="0"/>
                            </p:stCondLst>
                            <p:childTnLst>
                              <p:par>
                                <p:cTn id="24" presetID="27" presetClass="entr" presetSubtype="0" fill="hold" grpId="0" nodeType="clickEffect">
                                  <p:stCondLst>
                                    <p:cond delay="0"/>
                                  </p:stCondLst>
                                  <p:iterate type="lt">
                                    <p:tmPct val="50000"/>
                                  </p:iterate>
                                  <p:childTnLst>
                                    <p:set>
                                      <p:cBhvr>
                                        <p:cTn id="25" dur="1" fill="hold">
                                          <p:stCondLst>
                                            <p:cond delay="0"/>
                                          </p:stCondLst>
                                        </p:cTn>
                                        <p:tgtEl>
                                          <p:spTgt spid="6149">
                                            <p:txEl>
                                              <p:pRg st="1" end="1"/>
                                            </p:txEl>
                                          </p:spTgt>
                                        </p:tgtEl>
                                        <p:attrNameLst>
                                          <p:attrName>style.visibility</p:attrName>
                                        </p:attrNameLst>
                                      </p:cBhvr>
                                      <p:to>
                                        <p:strVal val="visible"/>
                                      </p:to>
                                    </p:set>
                                    <p:anim calcmode="discrete" valueType="clr">
                                      <p:cBhvr override="childStyle">
                                        <p:cTn id="26" dur="80"/>
                                        <p:tgtEl>
                                          <p:spTgt spid="6149">
                                            <p:txEl>
                                              <p:pRg st="1" end="1"/>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27" dur="80"/>
                                        <p:tgtEl>
                                          <p:spTgt spid="6149">
                                            <p:txEl>
                                              <p:pRg st="1" end="1"/>
                                            </p:txEl>
                                          </p:spTgt>
                                        </p:tgtEl>
                                        <p:attrNameLst>
                                          <p:attrName>fillcolor</p:attrName>
                                        </p:attrNameLst>
                                      </p:cBhvr>
                                      <p:tavLst>
                                        <p:tav tm="0">
                                          <p:val>
                                            <p:clrVal>
                                              <a:schemeClr val="accent2"/>
                                            </p:clrVal>
                                          </p:val>
                                        </p:tav>
                                        <p:tav tm="50000">
                                          <p:val>
                                            <p:clrVal>
                                              <a:schemeClr val="hlink"/>
                                            </p:clrVal>
                                          </p:val>
                                        </p:tav>
                                      </p:tavLst>
                                    </p:anim>
                                    <p:set>
                                      <p:cBhvr>
                                        <p:cTn id="28" dur="80"/>
                                        <p:tgtEl>
                                          <p:spTgt spid="6149">
                                            <p:txEl>
                                              <p:pRg st="1" end="1"/>
                                            </p:txEl>
                                          </p:spTgt>
                                        </p:tgtEl>
                                        <p:attrNameLst>
                                          <p:attrName>fill.type</p:attrName>
                                        </p:attrNameLst>
                                      </p:cBhvr>
                                      <p:to>
                                        <p:strVal val="solid"/>
                                      </p:to>
                                    </p:set>
                                  </p:childTnLst>
                                </p:cTn>
                              </p:par>
                            </p:childTnLst>
                          </p:cTn>
                        </p:par>
                      </p:childTnLst>
                    </p:cTn>
                  </p:par>
                  <p:par>
                    <p:cTn id="29" fill="hold">
                      <p:stCondLst>
                        <p:cond delay="indefinite"/>
                      </p:stCondLst>
                      <p:childTnLst>
                        <p:par>
                          <p:cTn id="30" fill="hold">
                            <p:stCondLst>
                              <p:cond delay="0"/>
                            </p:stCondLst>
                            <p:childTnLst>
                              <p:par>
                                <p:cTn id="31" presetID="27" presetClass="entr" presetSubtype="0" fill="hold" grpId="0" nodeType="clickEffect">
                                  <p:stCondLst>
                                    <p:cond delay="0"/>
                                  </p:stCondLst>
                                  <p:iterate type="lt">
                                    <p:tmPct val="50000"/>
                                  </p:iterate>
                                  <p:childTnLst>
                                    <p:set>
                                      <p:cBhvr>
                                        <p:cTn id="32" dur="1" fill="hold">
                                          <p:stCondLst>
                                            <p:cond delay="0"/>
                                          </p:stCondLst>
                                        </p:cTn>
                                        <p:tgtEl>
                                          <p:spTgt spid="6149">
                                            <p:txEl>
                                              <p:pRg st="2" end="2"/>
                                            </p:txEl>
                                          </p:spTgt>
                                        </p:tgtEl>
                                        <p:attrNameLst>
                                          <p:attrName>style.visibility</p:attrName>
                                        </p:attrNameLst>
                                      </p:cBhvr>
                                      <p:to>
                                        <p:strVal val="visible"/>
                                      </p:to>
                                    </p:set>
                                    <p:anim calcmode="discrete" valueType="clr">
                                      <p:cBhvr override="childStyle">
                                        <p:cTn id="33" dur="80"/>
                                        <p:tgtEl>
                                          <p:spTgt spid="6149">
                                            <p:txEl>
                                              <p:pRg st="2" end="2"/>
                                            </p:txEl>
                                          </p:spTgt>
                                        </p:tgtEl>
                                        <p:attrNameLst>
                                          <p:attrName>style.color</p:attrName>
                                        </p:attrNameLst>
                                      </p:cBhvr>
                                      <p:tavLst>
                                        <p:tav tm="0">
                                          <p:val>
                                            <p:clrVal>
                                              <a:schemeClr val="accent2"/>
                                            </p:clrVal>
                                          </p:val>
                                        </p:tav>
                                        <p:tav tm="50000">
                                          <p:val>
                                            <p:clrVal>
                                              <a:schemeClr val="hlink"/>
                                            </p:clrVal>
                                          </p:val>
                                        </p:tav>
                                      </p:tavLst>
                                    </p:anim>
                                    <p:anim calcmode="discrete" valueType="clr">
                                      <p:cBhvr>
                                        <p:cTn id="34" dur="80"/>
                                        <p:tgtEl>
                                          <p:spTgt spid="6149">
                                            <p:txEl>
                                              <p:pRg st="2" end="2"/>
                                            </p:txEl>
                                          </p:spTgt>
                                        </p:tgtEl>
                                        <p:attrNameLst>
                                          <p:attrName>fillcolor</p:attrName>
                                        </p:attrNameLst>
                                      </p:cBhvr>
                                      <p:tavLst>
                                        <p:tav tm="0">
                                          <p:val>
                                            <p:clrVal>
                                              <a:schemeClr val="accent2"/>
                                            </p:clrVal>
                                          </p:val>
                                        </p:tav>
                                        <p:tav tm="50000">
                                          <p:val>
                                            <p:clrVal>
                                              <a:schemeClr val="hlink"/>
                                            </p:clrVal>
                                          </p:val>
                                        </p:tav>
                                      </p:tavLst>
                                    </p:anim>
                                    <p:set>
                                      <p:cBhvr>
                                        <p:cTn id="35" dur="80"/>
                                        <p:tgtEl>
                                          <p:spTgt spid="6149">
                                            <p:txEl>
                                              <p:pRg st="2" end="2"/>
                                            </p:txEl>
                                          </p:spTgt>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9"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7"/>
          <p:cNvSpPr txBox="1">
            <a:spLocks noChangeArrowheads="1"/>
          </p:cNvSpPr>
          <p:nvPr/>
        </p:nvSpPr>
        <p:spPr bwMode="auto">
          <a:xfrm>
            <a:off x="0" y="277813"/>
            <a:ext cx="9144000" cy="6464300"/>
          </a:xfrm>
          <a:prstGeom prst="rect">
            <a:avLst/>
          </a:prstGeom>
          <a:noFill/>
          <a:ln w="9525">
            <a:noFill/>
            <a:miter lim="800000"/>
            <a:headEnd/>
            <a:tailEnd/>
          </a:ln>
        </p:spPr>
        <p:txBody>
          <a:bodyPr>
            <a:spAutoFit/>
          </a:bodyPr>
          <a:lstStyle/>
          <a:p>
            <a:pPr>
              <a:spcBef>
                <a:spcPct val="50000"/>
              </a:spcBef>
            </a:pPr>
            <a:r>
              <a:rPr lang="en-GB">
                <a:latin typeface="Verdana" pitchFamily="34" charset="0"/>
              </a:rPr>
              <a:t>Growers can breed two different plants together by using cross-pollination. </a:t>
            </a:r>
          </a:p>
          <a:p>
            <a:pPr>
              <a:spcBef>
                <a:spcPct val="50000"/>
              </a:spcBef>
            </a:pPr>
            <a:r>
              <a:rPr lang="en-GB">
                <a:latin typeface="Verdana" pitchFamily="34" charset="0"/>
              </a:rPr>
              <a:t>First the grower must decide which plant is to produce the pollen (flower A) and which will receive the pollen in its stigma (flower B).  These must be clearly marked, perhaps with different coloured thread or a tag.  </a:t>
            </a:r>
          </a:p>
          <a:p>
            <a:pPr>
              <a:spcBef>
                <a:spcPct val="50000"/>
              </a:spcBef>
            </a:pPr>
            <a:r>
              <a:rPr lang="en-GB">
                <a:latin typeface="Verdana" pitchFamily="34" charset="0"/>
              </a:rPr>
              <a:t>The next step is to ensure that flower B is not fertilised by its own pollen (self-pollination).  Some growers remove the anthers (the male parts, which produce pollen) with tweezers.  They may need a magnifying glass to do this.  To prevent fertilisation from another flower growers tie up the petals of the flower with a piece of string or put a polythene bag over the flower to protect the stigma.</a:t>
            </a:r>
          </a:p>
          <a:p>
            <a:pPr>
              <a:spcBef>
                <a:spcPct val="50000"/>
              </a:spcBef>
            </a:pPr>
            <a:endParaRPr lang="en-GB">
              <a:latin typeface="Verdana" pitchFamily="34" charset="0"/>
            </a:endParaRPr>
          </a:p>
          <a:p>
            <a:pPr>
              <a:spcBef>
                <a:spcPct val="50000"/>
              </a:spcBef>
            </a:pPr>
            <a:endParaRPr lang="en-GB">
              <a:latin typeface="Verdana" pitchFamily="34" charset="0"/>
            </a:endParaRPr>
          </a:p>
          <a:p>
            <a:pPr>
              <a:spcBef>
                <a:spcPct val="50000"/>
              </a:spcBef>
            </a:pPr>
            <a:endParaRPr lang="en-GB">
              <a:latin typeface="Verdana" pitchFamily="34" charset="0"/>
            </a:endParaRPr>
          </a:p>
          <a:p>
            <a:pPr>
              <a:spcBef>
                <a:spcPct val="50000"/>
              </a:spcBef>
            </a:pPr>
            <a:endParaRPr lang="en-GB">
              <a:latin typeface="Verdana" pitchFamily="34" charset="0"/>
            </a:endParaRPr>
          </a:p>
          <a:p>
            <a:pPr>
              <a:spcBef>
                <a:spcPct val="50000"/>
              </a:spcBef>
            </a:pPr>
            <a:endParaRPr lang="en-GB">
              <a:latin typeface="Verdana" pitchFamily="34" charset="0"/>
            </a:endParaRPr>
          </a:p>
          <a:p>
            <a:pPr>
              <a:spcBef>
                <a:spcPct val="50000"/>
              </a:spcBef>
            </a:pPr>
            <a:r>
              <a:rPr lang="en-GB">
                <a:latin typeface="Verdana" pitchFamily="34" charset="0"/>
              </a:rPr>
              <a:t>To cross pollinate the grower rubs a paint brush over the anthers of flower A.  They then remove the protector from flower B and rub the pollen over its stigma.  Hopefully fertilisation will happen and a new plant is made (a mixture of the characteristics from both plants). </a:t>
            </a:r>
          </a:p>
        </p:txBody>
      </p:sp>
      <p:pic>
        <p:nvPicPr>
          <p:cNvPr id="5123" name="Picture 8" descr="C:\WINDOWS\TEMP\~AUT0001.bmp"/>
          <p:cNvPicPr>
            <a:picLocks noChangeAspect="1" noChangeArrowheads="1"/>
          </p:cNvPicPr>
          <p:nvPr/>
        </p:nvPicPr>
        <p:blipFill>
          <a:blip r:embed="rId2" cstate="print"/>
          <a:srcRect t="44186" b="39970"/>
          <a:stretch>
            <a:fillRect/>
          </a:stretch>
        </p:blipFill>
        <p:spPr bwMode="auto">
          <a:xfrm>
            <a:off x="76200" y="3429000"/>
            <a:ext cx="8001000" cy="1743075"/>
          </a:xfrm>
          <a:prstGeom prst="rect">
            <a:avLst/>
          </a:prstGeom>
          <a:noFill/>
          <a:ln w="9525">
            <a:noFill/>
            <a:miter lim="800000"/>
            <a:headEnd/>
            <a:tailEnd/>
          </a:ln>
        </p:spPr>
      </p:pic>
      <p:sp>
        <p:nvSpPr>
          <p:cNvPr id="5" name="TextBox 4"/>
          <p:cNvSpPr txBox="1"/>
          <p:nvPr/>
        </p:nvSpPr>
        <p:spPr>
          <a:xfrm>
            <a:off x="7429520" y="0"/>
            <a:ext cx="1714480" cy="338554"/>
          </a:xfrm>
          <a:prstGeom prst="rect">
            <a:avLst/>
          </a:prstGeom>
          <a:solidFill>
            <a:schemeClr val="accent6">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spAutoFit/>
          </a:bodyPr>
          <a:lstStyle/>
          <a:p>
            <a:pPr>
              <a:defRPr/>
            </a:pPr>
            <a:r>
              <a:rPr lang="en-GB" sz="1600" dirty="0">
                <a:solidFill>
                  <a:schemeClr val="bg1"/>
                </a:solidFill>
                <a:latin typeface="Verdana" pitchFamily="34" charset="0"/>
                <a:ea typeface="Verdana" pitchFamily="34" charset="0"/>
                <a:cs typeface="Verdana" pitchFamily="34" charset="0"/>
              </a:rPr>
              <a:t>KS3 activity</a:t>
            </a:r>
          </a:p>
        </p:txBody>
      </p:sp>
      <p:sp>
        <p:nvSpPr>
          <p:cNvPr id="5127" name="TextBox 7"/>
          <p:cNvSpPr txBox="1">
            <a:spLocks noChangeArrowheads="1"/>
          </p:cNvSpPr>
          <p:nvPr/>
        </p:nvSpPr>
        <p:spPr bwMode="auto">
          <a:xfrm>
            <a:off x="0" y="6572250"/>
            <a:ext cx="4286250" cy="277813"/>
          </a:xfrm>
          <a:prstGeom prst="rect">
            <a:avLst/>
          </a:prstGeom>
          <a:noFill/>
          <a:ln w="9525">
            <a:noFill/>
            <a:miter lim="800000"/>
            <a:headEnd/>
            <a:tailEnd/>
          </a:ln>
        </p:spPr>
        <p:txBody>
          <a:bodyPr>
            <a:spAutoFit/>
          </a:bodyPr>
          <a:lstStyle/>
          <a:p>
            <a:r>
              <a:rPr lang="en-GB" sz="1200">
                <a:latin typeface="Calibri" pitchFamily="34" charset="0"/>
              </a:rPr>
              <a:t>© </a:t>
            </a:r>
            <a:r>
              <a:rPr lang="en-GB" sz="1200">
                <a:latin typeface="Calibri" pitchFamily="34" charset="0"/>
                <a:hlinkClick r:id="rId3"/>
              </a:rPr>
              <a:t>Snapshot Science</a:t>
            </a:r>
            <a:r>
              <a:rPr lang="en-GB" sz="1200">
                <a:latin typeface="Calibri" pitchFamily="34" charset="0"/>
              </a:rPr>
              <a:t>, 2010</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print"/>
          <a:srcRect/>
          <a:stretch>
            <a:fillRect/>
          </a:stretch>
        </p:blipFill>
        <p:spPr bwMode="auto">
          <a:xfrm>
            <a:off x="857223" y="642919"/>
            <a:ext cx="8001163" cy="4082225"/>
          </a:xfrm>
          <a:prstGeom prst="rect">
            <a:avLst/>
          </a:prstGeom>
          <a:noFill/>
          <a:ln w="9525">
            <a:noFill/>
            <a:miter lim="800000"/>
            <a:headEnd/>
            <a:tailEnd/>
          </a:ln>
        </p:spPr>
      </p:pic>
      <p:sp>
        <p:nvSpPr>
          <p:cNvPr id="4" name="Rectangle 3"/>
          <p:cNvSpPr/>
          <p:nvPr/>
        </p:nvSpPr>
        <p:spPr>
          <a:xfrm>
            <a:off x="2214546" y="142852"/>
            <a:ext cx="4905510" cy="707886"/>
          </a:xfrm>
          <a:prstGeom prst="rect">
            <a:avLst/>
          </a:prstGeom>
        </p:spPr>
        <p:txBody>
          <a:bodyPr wrap="none">
            <a:spAutoFit/>
          </a:bodyPr>
          <a:lstStyle/>
          <a:p>
            <a:pPr lvl="0" fontAlgn="base">
              <a:spcBef>
                <a:spcPct val="0"/>
              </a:spcBef>
              <a:spcAft>
                <a:spcPct val="0"/>
              </a:spcAft>
            </a:pPr>
            <a:r>
              <a:rPr lang="en-GB" sz="4000" b="1" dirty="0" smtClean="0">
                <a:latin typeface="Comic Sans MS" pitchFamily="66" charset="0"/>
                <a:cs typeface="Arial" pitchFamily="34" charset="0"/>
              </a:rPr>
              <a:t>What is Variation?</a:t>
            </a:r>
          </a:p>
        </p:txBody>
      </p:sp>
      <p:sp>
        <p:nvSpPr>
          <p:cNvPr id="5" name="Rectangle 4"/>
          <p:cNvSpPr/>
          <p:nvPr/>
        </p:nvSpPr>
        <p:spPr>
          <a:xfrm>
            <a:off x="1071538" y="4214818"/>
            <a:ext cx="6858048" cy="461665"/>
          </a:xfrm>
          <a:prstGeom prst="rect">
            <a:avLst/>
          </a:prstGeom>
        </p:spPr>
        <p:txBody>
          <a:bodyPr wrap="square">
            <a:spAutoFit/>
          </a:bodyPr>
          <a:lstStyle/>
          <a:p>
            <a:pPr lvl="0" eaLnBrk="0" fontAlgn="base" hangingPunct="0">
              <a:spcBef>
                <a:spcPct val="0"/>
              </a:spcBef>
              <a:spcAft>
                <a:spcPct val="0"/>
              </a:spcAft>
            </a:pPr>
            <a:endParaRPr lang="en-GB" sz="2400" b="1" dirty="0" smtClean="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Websites visited</a:t>
            </a:r>
            <a:endParaRPr lang="en-IN" dirty="0"/>
          </a:p>
        </p:txBody>
      </p:sp>
      <p:sp>
        <p:nvSpPr>
          <p:cNvPr id="4" name="Content Placeholder 3"/>
          <p:cNvSpPr>
            <a:spLocks noGrp="1" noChangeArrowheads="1"/>
          </p:cNvSpPr>
          <p:nvPr>
            <p:ph idx="1"/>
          </p:nvPr>
        </p:nvSpPr>
        <p:spPr bwMode="auto">
          <a:xfrm>
            <a:off x="457200" y="3158982"/>
            <a:ext cx="8229600" cy="46166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hlinkClick r:id="rId2"/>
              </a:rPr>
              <a:t>http://anthro.palomar.edu/adapt/images/skin_color_range</a:t>
            </a:r>
            <a:endParaRPr kumimoji="0" lang="en-GB" sz="12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GB" sz="1200" dirty="0" smtClean="0">
                <a:latin typeface="Arial" pitchFamily="34" charset="0"/>
                <a:cs typeface="Arial" pitchFamily="34" charset="0"/>
              </a:rPr>
              <a:t>www.tes.co.uk</a:t>
            </a:r>
            <a:endParaRPr kumimoji="0" lang="en-GB"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1"/>
          <p:cNvSpPr>
            <a:spLocks noGrp="1" noChangeArrowheads="1"/>
          </p:cNvSpPr>
          <p:nvPr>
            <p:ph type="title"/>
          </p:nvPr>
        </p:nvSpPr>
        <p:spPr>
          <a:xfrm>
            <a:off x="456481" y="139696"/>
            <a:ext cx="8228160" cy="1412788"/>
          </a:xfrm>
        </p:spPr>
        <p:txBody>
          <a:bodyPr>
            <a:normAutofit fontScale="90000"/>
          </a:bodyPr>
          <a:lstStyle/>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dirty="0" smtClean="0">
                <a:solidFill>
                  <a:srgbClr val="000000"/>
                </a:solidFill>
                <a:latin typeface="Comic Sans MS" pitchFamily="64" charset="0"/>
              </a:rPr>
              <a:t/>
            </a:r>
            <a:br>
              <a:rPr lang="en-GB" dirty="0" smtClean="0">
                <a:solidFill>
                  <a:srgbClr val="000000"/>
                </a:solidFill>
                <a:latin typeface="Comic Sans MS" pitchFamily="64" charset="0"/>
              </a:rPr>
            </a:br>
            <a:r>
              <a:rPr lang="en-GB" dirty="0" smtClean="0">
                <a:solidFill>
                  <a:srgbClr val="000000"/>
                </a:solidFill>
                <a:latin typeface="Comic Sans MS" pitchFamily="64" charset="0"/>
              </a:rPr>
              <a:t/>
            </a:r>
            <a:br>
              <a:rPr lang="en-GB" dirty="0" smtClean="0">
                <a:solidFill>
                  <a:srgbClr val="000000"/>
                </a:solidFill>
                <a:latin typeface="Comic Sans MS" pitchFamily="64" charset="0"/>
              </a:rPr>
            </a:br>
            <a:r>
              <a:rPr lang="en-GB" dirty="0" smtClean="0">
                <a:solidFill>
                  <a:srgbClr val="000000"/>
                </a:solidFill>
                <a:latin typeface="Comic Sans MS" pitchFamily="64" charset="0"/>
              </a:rPr>
              <a:t>How are the kittens in this picture different from each other?</a:t>
            </a:r>
            <a:br>
              <a:rPr lang="en-GB" dirty="0" smtClean="0">
                <a:solidFill>
                  <a:srgbClr val="000000"/>
                </a:solidFill>
                <a:latin typeface="Comic Sans MS" pitchFamily="64" charset="0"/>
              </a:rPr>
            </a:br>
            <a:endParaRPr lang="en-GB" b="1" u="sng" dirty="0" smtClean="0">
              <a:latin typeface="Comic Sans MS" pitchFamily="64" charset="0"/>
            </a:endParaRPr>
          </a:p>
        </p:txBody>
      </p:sp>
      <p:sp>
        <p:nvSpPr>
          <p:cNvPr id="2051" name="Text Box 2"/>
          <p:cNvSpPr txBox="1">
            <a:spLocks noChangeArrowheads="1"/>
          </p:cNvSpPr>
          <p:nvPr/>
        </p:nvSpPr>
        <p:spPr bwMode="auto">
          <a:xfrm>
            <a:off x="489600" y="1633131"/>
            <a:ext cx="8000640" cy="1238530"/>
          </a:xfrm>
          <a:prstGeom prst="rect">
            <a:avLst/>
          </a:prstGeom>
          <a:noFill/>
          <a:ln w="9525">
            <a:noFill/>
            <a:round/>
            <a:headEnd/>
            <a:tailEnd/>
          </a:ln>
          <a:effectLst/>
        </p:spPr>
        <p:txBody>
          <a:bodyPr lIns="81639" tIns="40820" rIns="81639" bIns="40820"/>
          <a:lstStyle/>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endParaRPr lang="en-GB" sz="3300" dirty="0">
              <a:solidFill>
                <a:srgbClr val="000000"/>
              </a:solidFill>
              <a:latin typeface="Comic Sans MS" pitchFamily="64" charset="0"/>
            </a:endParaRPr>
          </a:p>
        </p:txBody>
      </p:sp>
      <p:pic>
        <p:nvPicPr>
          <p:cNvPr id="2052" name="Picture 3"/>
          <p:cNvPicPr>
            <a:picLocks noChangeAspect="1" noChangeArrowheads="1"/>
          </p:cNvPicPr>
          <p:nvPr/>
        </p:nvPicPr>
        <p:blipFill>
          <a:blip r:embed="rId3" cstate="print"/>
          <a:srcRect/>
          <a:stretch>
            <a:fillRect/>
          </a:stretch>
        </p:blipFill>
        <p:spPr bwMode="auto">
          <a:xfrm>
            <a:off x="971592" y="2132856"/>
            <a:ext cx="6768760" cy="4512427"/>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Variations in dogs</a:t>
            </a:r>
            <a:endParaRPr lang="en-IN" dirty="0"/>
          </a:p>
        </p:txBody>
      </p:sp>
      <p:pic>
        <p:nvPicPr>
          <p:cNvPr id="96261" name="Picture 5" descr="C:\Users\archana\Pictures\breeds-of-dogs-variation-within-species.jpeg"/>
          <p:cNvPicPr>
            <a:picLocks noGrp="1" noChangeAspect="1" noChangeArrowheads="1"/>
          </p:cNvPicPr>
          <p:nvPr>
            <p:ph idx="1"/>
          </p:nvPr>
        </p:nvPicPr>
        <p:blipFill>
          <a:blip r:embed="rId2" cstate="print"/>
          <a:srcRect/>
          <a:stretch>
            <a:fillRect/>
          </a:stretch>
        </p:blipFill>
        <p:spPr bwMode="auto">
          <a:xfrm>
            <a:off x="539552" y="1149758"/>
            <a:ext cx="7988718" cy="5375586"/>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1"/>
          <p:cNvSpPr>
            <a:spLocks noGrp="1" noChangeArrowheads="1"/>
          </p:cNvSpPr>
          <p:nvPr>
            <p:ph type="title"/>
          </p:nvPr>
        </p:nvSpPr>
        <p:spPr>
          <a:xfrm>
            <a:off x="456481" y="139696"/>
            <a:ext cx="8228160" cy="1412788"/>
          </a:xfrm>
        </p:spPr>
        <p:txBody>
          <a:bodyPr>
            <a:normAutofit/>
          </a:bodyPr>
          <a:lstStyle/>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endParaRPr lang="en-GB" b="1" u="sng" dirty="0" smtClean="0">
              <a:latin typeface="Comic Sans MS" pitchFamily="64" charset="0"/>
            </a:endParaRPr>
          </a:p>
        </p:txBody>
      </p:sp>
      <p:sp>
        <p:nvSpPr>
          <p:cNvPr id="3075" name="Text Box 2"/>
          <p:cNvSpPr txBox="1">
            <a:spLocks noChangeArrowheads="1"/>
          </p:cNvSpPr>
          <p:nvPr/>
        </p:nvSpPr>
        <p:spPr bwMode="auto">
          <a:xfrm>
            <a:off x="489600" y="2125663"/>
            <a:ext cx="8000640" cy="1238530"/>
          </a:xfrm>
          <a:prstGeom prst="rect">
            <a:avLst/>
          </a:prstGeom>
          <a:noFill/>
          <a:ln w="9525">
            <a:noFill/>
            <a:round/>
            <a:headEnd/>
            <a:tailEnd/>
          </a:ln>
          <a:effectLst/>
        </p:spPr>
        <p:txBody>
          <a:bodyPr lIns="81639" tIns="40820" rIns="81639" bIns="40820"/>
          <a:lstStyle/>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3300" dirty="0">
                <a:solidFill>
                  <a:srgbClr val="000000"/>
                </a:solidFill>
                <a:latin typeface="Comic Sans MS" pitchFamily="64" charset="0"/>
              </a:rPr>
              <a:t>Think of three things that makes you unique in the class. What are they?</a:t>
            </a:r>
          </a:p>
        </p:txBody>
      </p:sp>
      <p:sp>
        <p:nvSpPr>
          <p:cNvPr id="4099" name="Text Box 3"/>
          <p:cNvSpPr txBox="1">
            <a:spLocks noChangeArrowheads="1"/>
          </p:cNvSpPr>
          <p:nvPr/>
        </p:nvSpPr>
        <p:spPr bwMode="auto">
          <a:xfrm>
            <a:off x="489600" y="3755914"/>
            <a:ext cx="8000640" cy="1816031"/>
          </a:xfrm>
          <a:prstGeom prst="rect">
            <a:avLst/>
          </a:prstGeom>
          <a:noFill/>
          <a:ln w="9525">
            <a:noFill/>
            <a:round/>
            <a:headEnd/>
            <a:tailEnd/>
          </a:ln>
          <a:effectLst/>
        </p:spPr>
        <p:txBody>
          <a:bodyPr lIns="81639" tIns="40820" rIns="81639" bIns="40820"/>
          <a:lstStyle/>
          <a:p>
            <a:pPr>
              <a:lnSpc>
                <a:spcPct val="117000"/>
              </a:lnSpc>
              <a:buSzPct val="45000"/>
              <a:buFont typeface="Wingdings" charset="2"/>
              <a:buChar cha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3300" dirty="0" smtClean="0">
                <a:solidFill>
                  <a:srgbClr val="000000"/>
                </a:solidFill>
                <a:latin typeface="Comic Sans MS" pitchFamily="64" charset="0"/>
              </a:rPr>
              <a:t>Black medium </a:t>
            </a:r>
            <a:r>
              <a:rPr lang="en-GB" sz="3300" dirty="0">
                <a:solidFill>
                  <a:srgbClr val="000000"/>
                </a:solidFill>
                <a:latin typeface="Comic Sans MS" pitchFamily="64" charset="0"/>
              </a:rPr>
              <a:t>length hair</a:t>
            </a:r>
          </a:p>
          <a:p>
            <a:pPr>
              <a:lnSpc>
                <a:spcPct val="117000"/>
              </a:lnSpc>
              <a:buSzPct val="45000"/>
              <a:buFont typeface="Wingdings" charset="2"/>
              <a:buChar cha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3300" dirty="0">
                <a:solidFill>
                  <a:srgbClr val="000000"/>
                </a:solidFill>
                <a:latin typeface="Comic Sans MS" pitchFamily="64" charset="0"/>
              </a:rPr>
              <a:t>I can run really fast</a:t>
            </a:r>
          </a:p>
          <a:p>
            <a:pPr>
              <a:lnSpc>
                <a:spcPct val="117000"/>
              </a:lnSpc>
              <a:buSzPct val="45000"/>
              <a:buFont typeface="Wingdings" charset="2"/>
              <a:buChar char=""/>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3300" dirty="0">
                <a:solidFill>
                  <a:srgbClr val="000000"/>
                </a:solidFill>
                <a:latin typeface="Comic Sans MS" pitchFamily="64" charset="0"/>
              </a:rPr>
              <a:t>I have brown eyes</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4099">
                                            <p:txEl>
                                              <p:pRg st="0" end="0"/>
                                            </p:txEl>
                                          </p:spTgt>
                                        </p:tgtEl>
                                        <p:attrNameLst>
                                          <p:attrName>style.visibility</p:attrName>
                                        </p:attrNameLst>
                                      </p:cBhvr>
                                      <p:to>
                                        <p:strVal val="visible"/>
                                      </p:to>
                                    </p:set>
                                  </p:childTnLst>
                                </p:cTn>
                              </p:par>
                              <p:par>
                                <p:cTn id="7" presetID="1" presetClass="entr" fill="hold" nodeType="withEffect">
                                  <p:stCondLst>
                                    <p:cond delay="0"/>
                                  </p:stCondLst>
                                  <p:childTnLst>
                                    <p:set>
                                      <p:cBhvr additive="repl">
                                        <p:cTn id="8" dur="1" fill="hold">
                                          <p:stCondLst>
                                            <p:cond delay="0"/>
                                          </p:stCondLst>
                                        </p:cTn>
                                        <p:tgtEl>
                                          <p:spTgt spid="4099">
                                            <p:txEl>
                                              <p:pRg st="1" end="1"/>
                                            </p:txEl>
                                          </p:spTgt>
                                        </p:tgtEl>
                                        <p:attrNameLst>
                                          <p:attrName>style.visibility</p:attrName>
                                        </p:attrNameLst>
                                      </p:cBhvr>
                                      <p:to>
                                        <p:strVal val="visible"/>
                                      </p:to>
                                    </p:set>
                                  </p:childTnLst>
                                </p:cTn>
                              </p:par>
                              <p:par>
                                <p:cTn id="9" presetID="1" presetClass="entr" fill="hold" nodeType="withEffect">
                                  <p:stCondLst>
                                    <p:cond delay="0"/>
                                  </p:stCondLst>
                                  <p:childTnLst>
                                    <p:set>
                                      <p:cBhvr additive="repl">
                                        <p:cTn id="10" dur="1" fill="hold">
                                          <p:stCondLst>
                                            <p:cond delay="0"/>
                                          </p:stCondLst>
                                        </p:cTn>
                                        <p:tgtEl>
                                          <p:spTgt spid="409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IN"/>
          </a:p>
        </p:txBody>
      </p:sp>
      <p:pic>
        <p:nvPicPr>
          <p:cNvPr id="97282" name="Picture 2" descr="C:\Users\archana\Pictures\inherited variation.jpg"/>
          <p:cNvPicPr>
            <a:picLocks noGrp="1" noChangeAspect="1" noChangeArrowheads="1"/>
          </p:cNvPicPr>
          <p:nvPr>
            <p:ph idx="1"/>
          </p:nvPr>
        </p:nvPicPr>
        <p:blipFill>
          <a:blip r:embed="rId2" cstate="print"/>
          <a:srcRect/>
          <a:stretch>
            <a:fillRect/>
          </a:stretch>
        </p:blipFill>
        <p:spPr bwMode="auto">
          <a:xfrm>
            <a:off x="251520" y="332656"/>
            <a:ext cx="8568952" cy="6392843"/>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1"/>
          <p:cNvSpPr>
            <a:spLocks noGrp="1" noChangeArrowheads="1"/>
          </p:cNvSpPr>
          <p:nvPr>
            <p:ph type="title"/>
          </p:nvPr>
        </p:nvSpPr>
        <p:spPr>
          <a:xfrm>
            <a:off x="456481" y="139696"/>
            <a:ext cx="8228160" cy="1412788"/>
          </a:xfrm>
        </p:spPr>
        <p:txBody>
          <a:bodyPr>
            <a:normAutofit fontScale="90000"/>
          </a:bodyPr>
          <a:lstStyle/>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dirty="0" smtClean="0">
                <a:solidFill>
                  <a:srgbClr val="000000"/>
                </a:solidFill>
                <a:latin typeface="Comic Sans MS" pitchFamily="64" charset="0"/>
              </a:rPr>
              <a:t>Can anyone roll their tongue?</a:t>
            </a:r>
            <a:br>
              <a:rPr lang="en-GB" dirty="0" smtClean="0">
                <a:solidFill>
                  <a:srgbClr val="000000"/>
                </a:solidFill>
                <a:latin typeface="Comic Sans MS" pitchFamily="64" charset="0"/>
              </a:rPr>
            </a:br>
            <a:endParaRPr lang="en-GB" b="1" u="sng" dirty="0" smtClean="0">
              <a:latin typeface="Comic Sans MS" pitchFamily="64" charset="0"/>
            </a:endParaRPr>
          </a:p>
        </p:txBody>
      </p:sp>
      <p:sp>
        <p:nvSpPr>
          <p:cNvPr id="4099" name="Text Box 2"/>
          <p:cNvSpPr txBox="1">
            <a:spLocks noChangeArrowheads="1"/>
          </p:cNvSpPr>
          <p:nvPr/>
        </p:nvSpPr>
        <p:spPr bwMode="auto">
          <a:xfrm>
            <a:off x="489600" y="2125664"/>
            <a:ext cx="8000640" cy="659589"/>
          </a:xfrm>
          <a:prstGeom prst="rect">
            <a:avLst/>
          </a:prstGeom>
          <a:noFill/>
          <a:ln w="9525">
            <a:noFill/>
            <a:round/>
            <a:headEnd/>
            <a:tailEnd/>
          </a:ln>
          <a:effectLst/>
        </p:spPr>
        <p:txBody>
          <a:bodyPr lIns="81639" tIns="40820" rIns="81639" bIns="40820"/>
          <a:lstStyle/>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endParaRPr lang="en-GB" sz="3300" dirty="0">
              <a:solidFill>
                <a:srgbClr val="000000"/>
              </a:solidFill>
              <a:latin typeface="Comic Sans MS" pitchFamily="64" charset="0"/>
            </a:endParaRPr>
          </a:p>
        </p:txBody>
      </p:sp>
      <p:pic>
        <p:nvPicPr>
          <p:cNvPr id="5123" name="Picture 3"/>
          <p:cNvPicPr>
            <a:picLocks noChangeAspect="1" noChangeArrowheads="1"/>
          </p:cNvPicPr>
          <p:nvPr/>
        </p:nvPicPr>
        <p:blipFill>
          <a:blip r:embed="rId3" cstate="print"/>
          <a:srcRect/>
          <a:stretch>
            <a:fillRect/>
          </a:stretch>
        </p:blipFill>
        <p:spPr bwMode="auto">
          <a:xfrm>
            <a:off x="1475656" y="2204864"/>
            <a:ext cx="5366880" cy="3755914"/>
          </a:xfrm>
          <a:prstGeom prst="rect">
            <a:avLst/>
          </a:prstGeom>
          <a:noFill/>
          <a:ln w="9525">
            <a:noFill/>
            <a:round/>
            <a:headEnd/>
            <a:tailEnd/>
          </a:ln>
          <a:effectLst/>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fill="hold" nodeType="clickEffect">
                                  <p:stCondLst>
                                    <p:cond delay="0"/>
                                  </p:stCondLst>
                                  <p:childTnLst>
                                    <p:set>
                                      <p:cBhvr additive="repl">
                                        <p:cTn id="6" dur="1" fill="hold">
                                          <p:stCondLst>
                                            <p:cond delay="0"/>
                                          </p:stCondLst>
                                        </p:cTn>
                                        <p:tgtEl>
                                          <p:spTgt spid="51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a:xfrm>
            <a:off x="456481" y="139696"/>
            <a:ext cx="8228160" cy="1412788"/>
          </a:xfrm>
        </p:spPr>
        <p:txBody>
          <a:bodyPr>
            <a:normAutofit/>
          </a:bodyPr>
          <a:lstStyle/>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b="1" u="sng" dirty="0" smtClean="0">
                <a:latin typeface="Comic Sans MS" pitchFamily="64" charset="0"/>
              </a:rPr>
              <a:t>Causes of variation</a:t>
            </a:r>
          </a:p>
        </p:txBody>
      </p:sp>
      <p:sp>
        <p:nvSpPr>
          <p:cNvPr id="5123" name="Text Box 2"/>
          <p:cNvSpPr txBox="1">
            <a:spLocks noChangeArrowheads="1"/>
          </p:cNvSpPr>
          <p:nvPr/>
        </p:nvSpPr>
        <p:spPr bwMode="auto">
          <a:xfrm>
            <a:off x="395536" y="1844824"/>
            <a:ext cx="8000640" cy="4128914"/>
          </a:xfrm>
          <a:prstGeom prst="rect">
            <a:avLst/>
          </a:prstGeom>
          <a:noFill/>
          <a:ln w="9525">
            <a:noFill/>
            <a:round/>
            <a:headEnd/>
            <a:tailEnd/>
          </a:ln>
          <a:effectLst/>
        </p:spPr>
        <p:txBody>
          <a:bodyPr lIns="81639" tIns="40820" rIns="81639" bIns="40820"/>
          <a:lstStyle/>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3300" b="1" dirty="0">
                <a:solidFill>
                  <a:srgbClr val="000000"/>
                </a:solidFill>
                <a:latin typeface="Comic Sans MS" pitchFamily="64" charset="0"/>
              </a:rPr>
              <a:t>Environmental</a:t>
            </a:r>
            <a:r>
              <a:rPr lang="en-GB" sz="3300" dirty="0">
                <a:solidFill>
                  <a:srgbClr val="000000"/>
                </a:solidFill>
                <a:latin typeface="Comic Sans MS" pitchFamily="64" charset="0"/>
              </a:rPr>
              <a:t> variation are characteristics that are caused by the way we lead our life.</a:t>
            </a:r>
          </a:p>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endParaRPr lang="en-GB" sz="3300" dirty="0">
              <a:solidFill>
                <a:srgbClr val="000000"/>
              </a:solidFill>
              <a:latin typeface="Comic Sans MS" pitchFamily="64" charset="0"/>
            </a:endParaRPr>
          </a:p>
          <a:p>
            <a:pPr>
              <a:lnSpc>
                <a:spcPct val="117000"/>
              </a:lnSpc>
              <a:tabLst>
                <a:tab pos="656650" algn="l"/>
                <a:tab pos="1313299" algn="l"/>
                <a:tab pos="1969949" algn="l"/>
                <a:tab pos="2626599" algn="l"/>
                <a:tab pos="3283248" algn="l"/>
                <a:tab pos="3939898" algn="l"/>
                <a:tab pos="4596548" algn="l"/>
                <a:tab pos="5253198" algn="l"/>
                <a:tab pos="5909847" algn="l"/>
                <a:tab pos="6566497" algn="l"/>
                <a:tab pos="7223147" algn="l"/>
                <a:tab pos="7879796" algn="l"/>
              </a:tabLst>
            </a:pPr>
            <a:r>
              <a:rPr lang="en-GB" sz="3300" b="1" dirty="0">
                <a:solidFill>
                  <a:srgbClr val="000000"/>
                </a:solidFill>
                <a:latin typeface="Comic Sans MS" pitchFamily="64" charset="0"/>
              </a:rPr>
              <a:t>Hereditary</a:t>
            </a:r>
            <a:r>
              <a:rPr lang="en-GB" sz="3300" dirty="0">
                <a:solidFill>
                  <a:srgbClr val="000000"/>
                </a:solidFill>
                <a:latin typeface="Comic Sans MS" pitchFamily="64" charset="0"/>
              </a:rPr>
              <a:t> variation are characteristics that are inherited from our parents.</a:t>
            </a:r>
          </a:p>
        </p:txBody>
      </p:sp>
    </p:spTree>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378</TotalTime>
  <Words>1031</Words>
  <Application>Microsoft Office PowerPoint</Application>
  <PresentationFormat>On-screen Show (4:3)</PresentationFormat>
  <Paragraphs>228</Paragraphs>
  <Slides>30</Slides>
  <Notes>16</Notes>
  <HiddenSlides>0</HiddenSlides>
  <MMClips>0</MMClips>
  <ScaleCrop>false</ScaleCrop>
  <HeadingPairs>
    <vt:vector size="6" baseType="variant">
      <vt:variant>
        <vt:lpstr>Theme</vt:lpstr>
      </vt:variant>
      <vt:variant>
        <vt:i4>1</vt:i4>
      </vt:variant>
      <vt:variant>
        <vt:lpstr>Embedded OLE Servers</vt:lpstr>
      </vt:variant>
      <vt:variant>
        <vt:i4>2</vt:i4>
      </vt:variant>
      <vt:variant>
        <vt:lpstr>Slide Titles</vt:lpstr>
      </vt:variant>
      <vt:variant>
        <vt:i4>30</vt:i4>
      </vt:variant>
    </vt:vector>
  </HeadingPairs>
  <TitlesOfParts>
    <vt:vector size="33" baseType="lpstr">
      <vt:lpstr>Office Theme</vt:lpstr>
      <vt:lpstr>Document</vt:lpstr>
      <vt:lpstr>Package</vt:lpstr>
      <vt:lpstr>VARIATION and GENETICS</vt:lpstr>
      <vt:lpstr>PowerPoint Presentation</vt:lpstr>
      <vt:lpstr>PowerPoint Presentation</vt:lpstr>
      <vt:lpstr>  How are the kittens in this picture different from each other? </vt:lpstr>
      <vt:lpstr>Variations in dogs</vt:lpstr>
      <vt:lpstr>PowerPoint Presentation</vt:lpstr>
      <vt:lpstr>PowerPoint Presentation</vt:lpstr>
      <vt:lpstr>Can anyone roll their tongue? </vt:lpstr>
      <vt:lpstr>Causes of variation</vt:lpstr>
      <vt:lpstr>PowerPoint Presentation</vt:lpstr>
      <vt:lpstr>PowerPoint Presentation</vt:lpstr>
      <vt:lpstr>You tube video</vt:lpstr>
      <vt:lpstr> Sort out the variations into hereditary or environmental in your journal</vt:lpstr>
      <vt:lpstr>PowerPoint Presentation</vt:lpstr>
      <vt:lpstr>PowerPoint Presentation</vt:lpstr>
      <vt:lpstr>PowerPoint Presentation</vt:lpstr>
      <vt:lpstr>Sort out the variations into continuous or discontinuous in your journal</vt:lpstr>
      <vt:lpstr>Sort out the variations into continuous or discontinuous in your journal</vt:lpstr>
      <vt:lpstr>PowerPoint Presentation</vt:lpstr>
      <vt:lpstr>PowerPoint Presentation</vt:lpstr>
      <vt:lpstr>Find out the blood groups of all students in the class and represent the data in an appropriate graph.</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Websites visited</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Classifying living things</dc:title>
  <dc:creator>Alan</dc:creator>
  <cp:lastModifiedBy>archana matela</cp:lastModifiedBy>
  <cp:revision>59</cp:revision>
  <dcterms:created xsi:type="dcterms:W3CDTF">2010-08-03T10:25:45Z</dcterms:created>
  <dcterms:modified xsi:type="dcterms:W3CDTF">2013-02-20T09:05:12Z</dcterms:modified>
</cp:coreProperties>
</file>